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218" y="-8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02161-99E2-49C0-965E-801B1ADEBD55}" type="datetimeFigureOut">
              <a:rPr lang="en-US" smtClean="0"/>
              <a:t>4/15/2016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94B7E-2BEF-4BD0-A34D-9603D852368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Electroluminescence Advantages:    </a:t>
            </a:r>
            <a:r>
              <a:rPr lang="en-US" dirty="0" err="1"/>
              <a:t>Indiglo</a:t>
            </a:r>
            <a:r>
              <a:rPr lang="en-US" dirty="0"/>
              <a:t> (brand name)</a:t>
            </a:r>
            <a:br>
              <a:rPr lang="en-US" dirty="0"/>
            </a:br>
            <a:r>
              <a:rPr lang="en-US" dirty="0"/>
              <a:t>-Low wattage</a:t>
            </a:r>
            <a:br>
              <a:rPr lang="en-US" dirty="0"/>
            </a:br>
            <a:r>
              <a:rPr lang="en-US" dirty="0"/>
              <a:t>-Long life</a:t>
            </a:r>
            <a:br>
              <a:rPr lang="en-US" dirty="0"/>
            </a:br>
            <a:r>
              <a:rPr lang="en-US" dirty="0"/>
              <a:t>-No external circuitry required (no ballast needed to limit current, it can be plugged directly into AC power and will self-regulate power through it's own resistivity)</a:t>
            </a:r>
            <a:br>
              <a:rPr lang="en-US" dirty="0"/>
            </a:br>
            <a:r>
              <a:rPr lang="en-US" dirty="0"/>
              <a:t>-Can be manufactured into flat flexible panels, narrow strings, and other small shapes</a:t>
            </a:r>
            <a:br>
              <a:rPr lang="en-US" dirty="0"/>
            </a:br>
            <a:r>
              <a:rPr lang="en-US" dirty="0"/>
              <a:t>-Can be made into waterproof computer monitors which are more durable and light weight than LCDs or Plasma screens.</a:t>
            </a:r>
            <a:br>
              <a:rPr lang="en-US" dirty="0"/>
            </a:br>
            <a:r>
              <a:rPr lang="en-US" dirty="0"/>
              <a:t>-Not directional like LCDs when used as a computer monitor, looks good at all angles</a:t>
            </a:r>
            <a:br>
              <a:rPr lang="en-US" dirty="0"/>
            </a:br>
            <a:r>
              <a:rPr lang="en-US" dirty="0"/>
              <a:t>-EL displays can handle an impressive -60 C to 95 C temperature range, which LCD monitors cannot do</a:t>
            </a:r>
          </a:p>
          <a:p>
            <a:r>
              <a:rPr lang="en-US" b="1" dirty="0"/>
              <a:t>Disadvantages:</a:t>
            </a:r>
            <a:r>
              <a:rPr lang="en-US" dirty="0"/>
              <a:t/>
            </a:r>
            <a:br>
              <a:rPr lang="en-US" dirty="0"/>
            </a:br>
            <a:r>
              <a:rPr lang="en-US" dirty="0"/>
              <a:t>-Not practical for general lighting of large areas due to low lumen output of phosphors (so far)</a:t>
            </a:r>
            <a:br>
              <a:rPr lang="en-US" dirty="0"/>
            </a:br>
            <a:r>
              <a:rPr lang="en-US" dirty="0"/>
              <a:t>-Poor lumens per watt rating, however typically the lamp is not used for high lumen output anyway</a:t>
            </a:r>
            <a:br>
              <a:rPr lang="en-US" dirty="0"/>
            </a:br>
            <a:r>
              <a:rPr lang="en-US" dirty="0"/>
              <a:t>-Reduced lumen output over time, although newer technologies are better than older phosphors on this point</a:t>
            </a:r>
            <a:br>
              <a:rPr lang="en-US" dirty="0"/>
            </a:br>
            <a:r>
              <a:rPr lang="en-US" dirty="0"/>
              <a:t>-Flexible flat EL sheets wear out as they get flexed, durability is being worked on</a:t>
            </a:r>
            <a:br>
              <a:rPr lang="en-US" dirty="0"/>
            </a:br>
            <a:r>
              <a:rPr lang="en-US" dirty="0"/>
              <a:t>-The lamps can use significant amount of electricity: 60-600 volts</a:t>
            </a:r>
            <a:br>
              <a:rPr lang="en-US" dirty="0"/>
            </a:br>
            <a:r>
              <a:rPr lang="en-US" dirty="0"/>
              <a:t>-Typical EL Needs a converter when used with DC sources such as on watches (to create higher frequency AC power, this is audible)</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279244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Electroluminescence Advantages:    </a:t>
            </a:r>
            <a:r>
              <a:rPr lang="en-US" dirty="0" err="1"/>
              <a:t>Indiglo</a:t>
            </a:r>
            <a:r>
              <a:rPr lang="en-US" dirty="0"/>
              <a:t> (brand name)</a:t>
            </a:r>
            <a:br>
              <a:rPr lang="en-US" dirty="0"/>
            </a:br>
            <a:r>
              <a:rPr lang="en-US" dirty="0"/>
              <a:t>-Low wattage</a:t>
            </a:r>
            <a:br>
              <a:rPr lang="en-US" dirty="0"/>
            </a:br>
            <a:r>
              <a:rPr lang="en-US" dirty="0"/>
              <a:t>-Long life</a:t>
            </a:r>
            <a:br>
              <a:rPr lang="en-US" dirty="0"/>
            </a:br>
            <a:r>
              <a:rPr lang="en-US" dirty="0"/>
              <a:t>-No external circuitry required (no ballast needed to limit current, it can be plugged directly into AC power and will self-regulate power through it's own resistivity)</a:t>
            </a:r>
            <a:br>
              <a:rPr lang="en-US" dirty="0"/>
            </a:br>
            <a:r>
              <a:rPr lang="en-US" dirty="0"/>
              <a:t>-Can be manufactured into flat flexible panels, narrow strings, and other small shapes</a:t>
            </a:r>
            <a:br>
              <a:rPr lang="en-US" dirty="0"/>
            </a:br>
            <a:r>
              <a:rPr lang="en-US" dirty="0"/>
              <a:t>-Can be made into waterproof computer monitors which are more durable and light weight than LCDs or Plasma screens.</a:t>
            </a:r>
            <a:br>
              <a:rPr lang="en-US" dirty="0"/>
            </a:br>
            <a:r>
              <a:rPr lang="en-US" dirty="0"/>
              <a:t>-Not directional like LCDs when used as a computer monitor, looks good at all angles</a:t>
            </a:r>
            <a:br>
              <a:rPr lang="en-US" dirty="0"/>
            </a:br>
            <a:r>
              <a:rPr lang="en-US" dirty="0"/>
              <a:t>-EL displays can handle an impressive -60 C to 95 C temperature range, which LCD monitors cannot do</a:t>
            </a:r>
          </a:p>
          <a:p>
            <a:r>
              <a:rPr lang="en-US" b="1" dirty="0"/>
              <a:t>Disadvantages:</a:t>
            </a:r>
            <a:r>
              <a:rPr lang="en-US" dirty="0"/>
              <a:t/>
            </a:r>
            <a:br>
              <a:rPr lang="en-US" dirty="0"/>
            </a:br>
            <a:r>
              <a:rPr lang="en-US" dirty="0"/>
              <a:t>-Not practical for general lighting of large areas due to low lumen output of phosphors (so far)</a:t>
            </a:r>
            <a:br>
              <a:rPr lang="en-US" dirty="0"/>
            </a:br>
            <a:r>
              <a:rPr lang="en-US" dirty="0"/>
              <a:t>-Poor lumens per watt rating, however typically the lamp is not used for high lumen output anyway</a:t>
            </a:r>
            <a:br>
              <a:rPr lang="en-US" dirty="0"/>
            </a:br>
            <a:r>
              <a:rPr lang="en-US" dirty="0"/>
              <a:t>-Reduced lumen output over time, although newer technologies are better than older phosphors on this point</a:t>
            </a:r>
            <a:br>
              <a:rPr lang="en-US" dirty="0"/>
            </a:br>
            <a:r>
              <a:rPr lang="en-US" dirty="0"/>
              <a:t>-Flexible flat EL sheets wear out as they get flexed, durability is being worked on</a:t>
            </a:r>
            <a:br>
              <a:rPr lang="en-US" dirty="0"/>
            </a:br>
            <a:r>
              <a:rPr lang="en-US" dirty="0"/>
              <a:t>-The lamps can use significant amount of electricity: 60-600 volts</a:t>
            </a:r>
            <a:br>
              <a:rPr lang="en-US" dirty="0"/>
            </a:br>
            <a:r>
              <a:rPr lang="en-US" dirty="0"/>
              <a:t>-Typical EL Needs a converter when used with DC sources such as on watches (to create higher frequency AC power, this is audible)</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1177855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Electroluminescence Advantages:    </a:t>
            </a:r>
            <a:r>
              <a:rPr lang="en-US" dirty="0" err="1"/>
              <a:t>Indiglo</a:t>
            </a:r>
            <a:r>
              <a:rPr lang="en-US" dirty="0"/>
              <a:t> (brand name)</a:t>
            </a:r>
            <a:br>
              <a:rPr lang="en-US" dirty="0"/>
            </a:br>
            <a:r>
              <a:rPr lang="en-US" dirty="0"/>
              <a:t>-Low wattage</a:t>
            </a:r>
            <a:br>
              <a:rPr lang="en-US" dirty="0"/>
            </a:br>
            <a:r>
              <a:rPr lang="en-US" dirty="0"/>
              <a:t>-Long life</a:t>
            </a:r>
            <a:br>
              <a:rPr lang="en-US" dirty="0"/>
            </a:br>
            <a:r>
              <a:rPr lang="en-US" dirty="0"/>
              <a:t>-No external circuitry required (no ballast needed to limit current, it can be plugged directly into AC power and will self-regulate power through it's own resistivity)</a:t>
            </a:r>
            <a:br>
              <a:rPr lang="en-US" dirty="0"/>
            </a:br>
            <a:r>
              <a:rPr lang="en-US" dirty="0"/>
              <a:t>-Can be manufactured into flat flexible panels, narrow strings, and other small shapes</a:t>
            </a:r>
            <a:br>
              <a:rPr lang="en-US" dirty="0"/>
            </a:br>
            <a:r>
              <a:rPr lang="en-US" dirty="0"/>
              <a:t>-Can be made into waterproof computer monitors which are more durable and light weight than LCDs or Plasma screens.</a:t>
            </a:r>
            <a:br>
              <a:rPr lang="en-US" dirty="0"/>
            </a:br>
            <a:r>
              <a:rPr lang="en-US" dirty="0"/>
              <a:t>-Not directional like LCDs when used as a computer monitor, looks good at all angles</a:t>
            </a:r>
            <a:br>
              <a:rPr lang="en-US" dirty="0"/>
            </a:br>
            <a:r>
              <a:rPr lang="en-US" dirty="0"/>
              <a:t>-EL displays can handle an impressive -60 C to 95 C temperature range, which LCD monitors cannot do</a:t>
            </a:r>
          </a:p>
          <a:p>
            <a:r>
              <a:rPr lang="en-US" b="1" dirty="0"/>
              <a:t>Disadvantages:</a:t>
            </a:r>
            <a:r>
              <a:rPr lang="en-US" dirty="0"/>
              <a:t/>
            </a:r>
            <a:br>
              <a:rPr lang="en-US" dirty="0"/>
            </a:br>
            <a:r>
              <a:rPr lang="en-US" dirty="0"/>
              <a:t>-Not practical for general lighting of large areas due to low lumen output of phosphors (so far)</a:t>
            </a:r>
            <a:br>
              <a:rPr lang="en-US" dirty="0"/>
            </a:br>
            <a:r>
              <a:rPr lang="en-US" dirty="0"/>
              <a:t>-Poor lumens per watt rating, however typically the lamp is not used for high lumen output anyway</a:t>
            </a:r>
            <a:br>
              <a:rPr lang="en-US" dirty="0"/>
            </a:br>
            <a:r>
              <a:rPr lang="en-US" dirty="0"/>
              <a:t>-Reduced lumen output over time, although newer technologies are better than older phosphors on this point</a:t>
            </a:r>
            <a:br>
              <a:rPr lang="en-US" dirty="0"/>
            </a:br>
            <a:r>
              <a:rPr lang="en-US" dirty="0"/>
              <a:t>-Flexible flat EL sheets wear out as they get flexed, durability is being worked on</a:t>
            </a:r>
            <a:br>
              <a:rPr lang="en-US" dirty="0"/>
            </a:br>
            <a:r>
              <a:rPr lang="en-US" dirty="0"/>
              <a:t>-The lamps can use significant amount of electricity: 60-600 volts</a:t>
            </a:r>
            <a:br>
              <a:rPr lang="en-US" dirty="0"/>
            </a:br>
            <a:r>
              <a:rPr lang="en-US" dirty="0"/>
              <a:t>-Typical EL Needs a converter when used with DC sources such as on watches (to create higher frequency AC power, this is audible)</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3</a:t>
            </a:fld>
            <a:endParaRPr lang="en-US">
              <a:solidFill>
                <a:prstClr val="black"/>
              </a:solidFill>
            </a:endParaRPr>
          </a:p>
        </p:txBody>
      </p:sp>
    </p:spTree>
    <p:extLst>
      <p:ext uri="{BB962C8B-B14F-4D97-AF65-F5344CB8AC3E}">
        <p14:creationId xmlns="" xmlns:p14="http://schemas.microsoft.com/office/powerpoint/2010/main" val="298334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Electroluminescence Advantages:    </a:t>
            </a:r>
            <a:r>
              <a:rPr lang="en-US" dirty="0" err="1"/>
              <a:t>Indiglo</a:t>
            </a:r>
            <a:r>
              <a:rPr lang="en-US" dirty="0"/>
              <a:t> (brand name)</a:t>
            </a:r>
            <a:br>
              <a:rPr lang="en-US" dirty="0"/>
            </a:br>
            <a:r>
              <a:rPr lang="en-US" dirty="0"/>
              <a:t>-Low wattage</a:t>
            </a:r>
            <a:br>
              <a:rPr lang="en-US" dirty="0"/>
            </a:br>
            <a:r>
              <a:rPr lang="en-US" dirty="0"/>
              <a:t>-Long life</a:t>
            </a:r>
            <a:br>
              <a:rPr lang="en-US" dirty="0"/>
            </a:br>
            <a:r>
              <a:rPr lang="en-US" dirty="0"/>
              <a:t>-No external circuitry required (no ballast needed to limit current, it can be plugged directly into AC power and will self-regulate power through it's own resistivity)</a:t>
            </a:r>
            <a:br>
              <a:rPr lang="en-US" dirty="0"/>
            </a:br>
            <a:r>
              <a:rPr lang="en-US" dirty="0"/>
              <a:t>-Can be manufactured into flat flexible panels, narrow strings, and other small shapes</a:t>
            </a:r>
            <a:br>
              <a:rPr lang="en-US" dirty="0"/>
            </a:br>
            <a:r>
              <a:rPr lang="en-US" dirty="0"/>
              <a:t>-Can be made into waterproof computer monitors which are more durable and light weight than LCDs or Plasma screens.</a:t>
            </a:r>
            <a:br>
              <a:rPr lang="en-US" dirty="0"/>
            </a:br>
            <a:r>
              <a:rPr lang="en-US" dirty="0"/>
              <a:t>-Not directional like LCDs when used as a computer monitor, looks good at all angles</a:t>
            </a:r>
            <a:br>
              <a:rPr lang="en-US" dirty="0"/>
            </a:br>
            <a:r>
              <a:rPr lang="en-US" dirty="0"/>
              <a:t>-EL displays can handle an impressive -60 C to 95 C temperature range, which LCD monitors cannot do</a:t>
            </a:r>
          </a:p>
          <a:p>
            <a:r>
              <a:rPr lang="en-US" b="1" dirty="0"/>
              <a:t>Disadvantages:</a:t>
            </a:r>
            <a:r>
              <a:rPr lang="en-US" dirty="0"/>
              <a:t/>
            </a:r>
            <a:br>
              <a:rPr lang="en-US" dirty="0"/>
            </a:br>
            <a:r>
              <a:rPr lang="en-US" dirty="0"/>
              <a:t>-Not practical for general lighting of large areas due to low lumen output of phosphors (so far)</a:t>
            </a:r>
            <a:br>
              <a:rPr lang="en-US" dirty="0"/>
            </a:br>
            <a:r>
              <a:rPr lang="en-US" dirty="0"/>
              <a:t>-Poor lumens per watt rating, however typically the lamp is not used for high lumen output anyway</a:t>
            </a:r>
            <a:br>
              <a:rPr lang="en-US" dirty="0"/>
            </a:br>
            <a:r>
              <a:rPr lang="en-US" dirty="0"/>
              <a:t>-Reduced lumen output over time, although newer technologies are better than older phosphors on this point</a:t>
            </a:r>
            <a:br>
              <a:rPr lang="en-US" dirty="0"/>
            </a:br>
            <a:r>
              <a:rPr lang="en-US" dirty="0"/>
              <a:t>-Flexible flat EL sheets wear out as they get flexed, durability is being worked on</a:t>
            </a:r>
            <a:br>
              <a:rPr lang="en-US" dirty="0"/>
            </a:br>
            <a:r>
              <a:rPr lang="en-US" dirty="0"/>
              <a:t>-The lamps can use significant amount of electricity: 60-600 volts</a:t>
            </a:r>
            <a:br>
              <a:rPr lang="en-US" dirty="0"/>
            </a:br>
            <a:r>
              <a:rPr lang="en-US" dirty="0"/>
              <a:t>-Typical EL Needs a converter when used with DC sources such as on watches (to create higher frequency AC power, this is audible)</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4</a:t>
            </a:fld>
            <a:endParaRPr lang="en-US">
              <a:solidFill>
                <a:prstClr val="black"/>
              </a:solidFill>
            </a:endParaRPr>
          </a:p>
        </p:txBody>
      </p:sp>
    </p:spTree>
    <p:extLst>
      <p:ext uri="{BB962C8B-B14F-4D97-AF65-F5344CB8AC3E}">
        <p14:creationId xmlns="" xmlns:p14="http://schemas.microsoft.com/office/powerpoint/2010/main" val="377444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http://math.ucr.edu/home/baez/physics/General/LightMill/light-mill.html  To explain the radiometer, therefore, one must focus attention not on the faces of the vanes, but on their edges.  The faster molecules from the warmer side strike the edges obliquely and impart a higher force than the colder molecules.  Again, these are the same </a:t>
            </a:r>
            <a:r>
              <a:rPr lang="en-US" dirty="0" err="1"/>
              <a:t>thermomolecular</a:t>
            </a:r>
            <a:r>
              <a:rPr lang="en-US" dirty="0"/>
              <a:t> forces responsible for Reynolds' thermal transpiration.  The effect is also known as thermal creep, since it causes gases to creep along a surface that has a temperature gradient.  The net movement of the vane due to the tangential forces around the edges is away from the warmer gas and towards the cooler gas, with the gas passing around the edge in the opposite direction.  The </a:t>
            </a:r>
            <a:r>
              <a:rPr lang="en-US" dirty="0" err="1"/>
              <a:t>behaviour</a:t>
            </a:r>
            <a:r>
              <a:rPr lang="en-US" dirty="0"/>
              <a:t> is just as if there were a greater force on the blackened side of the vane (which as Maxwell showed is not the case); but the explanation must be in terms of what happens not at the faces of the vanes, but near their edges.</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91356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91615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90213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1EE425-2A5F-48CE-BCEB-2348A18A8733}"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31.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29.jpeg"/><Relationship Id="rId5" Type="http://schemas.openxmlformats.org/officeDocument/2006/relationships/image" Target="../media/image25.png"/><Relationship Id="rId10" Type="http://schemas.openxmlformats.org/officeDocument/2006/relationships/image" Target="../media/image17.jpeg"/><Relationship Id="rId4" Type="http://schemas.openxmlformats.org/officeDocument/2006/relationships/image" Target="../media/image24.jpeg"/><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8076" y="2634731"/>
            <a:ext cx="4561840" cy="590931"/>
          </a:xfrm>
          <a:prstGeom prst="rect">
            <a:avLst/>
          </a:prstGeom>
          <a:noFill/>
        </p:spPr>
        <p:txBody>
          <a:bodyPr wrap="square" rtlCol="0">
            <a:spAutoFit/>
          </a:bodyPr>
          <a:lstStyle/>
          <a:p>
            <a:pPr algn="ctr">
              <a:lnSpc>
                <a:spcPct val="80000"/>
              </a:lnSpc>
            </a:pPr>
            <a:r>
              <a:rPr lang="en-US" sz="2000" dirty="0">
                <a:solidFill>
                  <a:prstClr val="black"/>
                </a:solidFill>
              </a:rPr>
              <a:t>Examine Energy Efficiency, </a:t>
            </a:r>
            <a:br>
              <a:rPr lang="en-US" sz="2000" dirty="0">
                <a:solidFill>
                  <a:prstClr val="black"/>
                </a:solidFill>
              </a:rPr>
            </a:br>
            <a:r>
              <a:rPr lang="en-US" sz="2000" dirty="0">
                <a:solidFill>
                  <a:prstClr val="black"/>
                </a:solidFill>
              </a:rPr>
              <a:t>Conservation of Energy, and Waste Heat.</a:t>
            </a:r>
          </a:p>
        </p:txBody>
      </p:sp>
      <p:sp>
        <p:nvSpPr>
          <p:cNvPr id="14" name="Rectangle 13"/>
          <p:cNvSpPr/>
          <p:nvPr/>
        </p:nvSpPr>
        <p:spPr>
          <a:xfrm>
            <a:off x="0" y="0"/>
            <a:ext cx="4206240" cy="7571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Lab 8: Energy</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15" name="Picture 35" descr="http://cdn.lieyunwang.com/wp-content/uploads/2015/07/4aa1ad64cc84a4e.jpg"/>
          <p:cNvPicPr>
            <a:picLocks noChangeAspect="1" noChangeArrowheads="1"/>
          </p:cNvPicPr>
          <p:nvPr/>
        </p:nvPicPr>
        <p:blipFill>
          <a:blip r:embed="rId3" cstate="print"/>
          <a:srcRect/>
          <a:stretch>
            <a:fillRect/>
          </a:stretch>
        </p:blipFill>
        <p:spPr bwMode="auto">
          <a:xfrm>
            <a:off x="5132096" y="3206185"/>
            <a:ext cx="1737360" cy="1401160"/>
          </a:xfrm>
          <a:prstGeom prst="rect">
            <a:avLst/>
          </a:prstGeom>
          <a:noFill/>
        </p:spPr>
      </p:pic>
      <p:sp>
        <p:nvSpPr>
          <p:cNvPr id="24" name="Rectangle 23"/>
          <p:cNvSpPr/>
          <p:nvPr/>
        </p:nvSpPr>
        <p:spPr>
          <a:xfrm>
            <a:off x="4097436" y="57875"/>
            <a:ext cx="2691114" cy="68326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2400" b="1" dirty="0">
                <a:ln w="11430"/>
                <a:solidFill>
                  <a:srgbClr val="03D1ED"/>
                </a:solidFill>
                <a:effectLst>
                  <a:outerShdw blurRad="76200" dist="50800" dir="5400000" algn="tl" rotWithShape="0">
                    <a:srgbClr val="000000">
                      <a:alpha val="65000"/>
                    </a:srgbClr>
                  </a:outerShdw>
                </a:effectLst>
              </a:rPr>
              <a:t>Sources of Energy </a:t>
            </a:r>
            <a:br>
              <a:rPr lang="en-US" sz="2400" b="1" dirty="0">
                <a:ln w="11430"/>
                <a:solidFill>
                  <a:srgbClr val="03D1ED"/>
                </a:solidFill>
                <a:effectLst>
                  <a:outerShdw blurRad="76200" dist="50800" dir="5400000" algn="tl" rotWithShape="0">
                    <a:srgbClr val="000000">
                      <a:alpha val="65000"/>
                    </a:srgbClr>
                  </a:outerShdw>
                </a:effectLst>
              </a:rPr>
            </a:br>
            <a:r>
              <a:rPr lang="en-US" sz="2400" b="1" dirty="0">
                <a:ln w="11430"/>
                <a:solidFill>
                  <a:srgbClr val="03D1ED"/>
                </a:solidFill>
                <a:effectLst>
                  <a:outerShdw blurRad="76200" dist="50800" dir="5400000" algn="tl" rotWithShape="0">
                    <a:srgbClr val="000000">
                      <a:alpha val="65000"/>
                    </a:srgbClr>
                  </a:outerShdw>
                </a:effectLst>
              </a:rPr>
              <a:t>&amp; Forms of Energy</a:t>
            </a:r>
            <a:endParaRPr lang="en-US" sz="2400" b="1" dirty="0">
              <a:ln w="11430"/>
              <a:solidFill>
                <a:srgbClr val="03D1ED"/>
              </a:solidFill>
              <a:effectLst>
                <a:outerShdw blurRad="76200" dist="50800" dir="5400000" algn="tl" rotWithShape="0">
                  <a:srgbClr val="000000">
                    <a:alpha val="65000"/>
                  </a:srgbClr>
                </a:outerShdw>
              </a:effectLst>
            </a:endParaRPr>
          </a:p>
        </p:txBody>
      </p:sp>
      <p:sp>
        <p:nvSpPr>
          <p:cNvPr id="29" name="TextBox 28"/>
          <p:cNvSpPr txBox="1"/>
          <p:nvPr/>
        </p:nvSpPr>
        <p:spPr>
          <a:xfrm>
            <a:off x="58779" y="816799"/>
            <a:ext cx="3544314" cy="2326791"/>
          </a:xfrm>
          <a:prstGeom prst="rect">
            <a:avLst/>
          </a:prstGeom>
          <a:noFill/>
        </p:spPr>
        <p:txBody>
          <a:bodyPr wrap="square" lIns="0" tIns="0" rIns="0" bIns="0" rtlCol="0">
            <a:spAutoFit/>
          </a:bodyPr>
          <a:lstStyle/>
          <a:p>
            <a:pPr>
              <a:lnSpc>
                <a:spcPct val="90000"/>
              </a:lnSpc>
            </a:pPr>
            <a:r>
              <a:rPr lang="en-US" sz="1400" b="1" dirty="0">
                <a:solidFill>
                  <a:prstClr val="black"/>
                </a:solidFill>
              </a:rPr>
              <a:t>Fossil Fuel:</a:t>
            </a:r>
            <a:r>
              <a:rPr lang="en-US" sz="1400" dirty="0">
                <a:solidFill>
                  <a:prstClr val="black"/>
                </a:solidFill>
              </a:rPr>
              <a:t>   The vast amount of energy we use today comes from sunshine that hit the Earth millions of years ago.   Algae used sunshine to synthesize sugars and chains of sugars (starch &amp; cellulose).   After dying, bacteria stripped away oxygen, nitrogen, and phosphorus atoms.  This left a gelatinous mass of carbon and hydrogen (hydrocarbons).   After being buried under a mile or two of sediment, it formed petroleum (a fossil fuel).    Ancient forests did the same thing; however, after they died and got buried, they turned into coal (another fossil fuel).</a:t>
            </a:r>
          </a:p>
        </p:txBody>
      </p:sp>
      <p:sp>
        <p:nvSpPr>
          <p:cNvPr id="28" name="TextBox 27"/>
          <p:cNvSpPr txBox="1"/>
          <p:nvPr/>
        </p:nvSpPr>
        <p:spPr>
          <a:xfrm>
            <a:off x="58779" y="3149451"/>
            <a:ext cx="5069711" cy="2908489"/>
          </a:xfrm>
          <a:prstGeom prst="rect">
            <a:avLst/>
          </a:prstGeom>
          <a:noFill/>
        </p:spPr>
        <p:txBody>
          <a:bodyPr wrap="square" lIns="0" tIns="0" rIns="0" bIns="0" rtlCol="0">
            <a:spAutoFit/>
          </a:bodyPr>
          <a:lstStyle/>
          <a:p>
            <a:pPr>
              <a:lnSpc>
                <a:spcPct val="90000"/>
              </a:lnSpc>
            </a:pPr>
            <a:r>
              <a:rPr lang="en-US" sz="1400" b="1" dirty="0">
                <a:solidFill>
                  <a:prstClr val="black"/>
                </a:solidFill>
              </a:rPr>
              <a:t>Daily Source of Energy</a:t>
            </a:r>
            <a:r>
              <a:rPr lang="en-US" sz="1400" dirty="0">
                <a:solidFill>
                  <a:prstClr val="black"/>
                </a:solidFill>
              </a:rPr>
              <a:t>:  The energy in sunshine that we get daily is still used by plants to make sugar and chains of sugar (cellulose).  The sugar gives us and all animals food energy.   The cellulose (main component of wood) can be burned for heat energy.  Daily sunshine can also provide power for solar panels.   It also causes air to move (wind), which we can convert into electricity using wind generators.    Daily sunshine also causes water to evaporate which often leads to rain. If that rain falls in mountains, the runoff can be trapped by dams to form lakes (reservoirs).  Water can be channeled to fall through pipes and turbines to make electricity (hydroelectric power ).  Hydro means water.   Also on a daily basis the sun and moon cause tides.  That motion can also be converted to electricity.   Using the daily output of the sun is renewable energy because it comes back every day.   Using fossils fuels (natural gas, petroleum, and coal) will only come back in a few million years.</a:t>
            </a:r>
          </a:p>
        </p:txBody>
      </p:sp>
      <p:sp>
        <p:nvSpPr>
          <p:cNvPr id="32" name="TextBox 31"/>
          <p:cNvSpPr txBox="1"/>
          <p:nvPr/>
        </p:nvSpPr>
        <p:spPr>
          <a:xfrm>
            <a:off x="62146" y="6930083"/>
            <a:ext cx="4583575" cy="2132892"/>
          </a:xfrm>
          <a:prstGeom prst="rect">
            <a:avLst/>
          </a:prstGeom>
          <a:noFill/>
        </p:spPr>
        <p:txBody>
          <a:bodyPr wrap="square" lIns="0" tIns="0" rIns="0" bIns="0" rtlCol="0">
            <a:spAutoFit/>
          </a:bodyPr>
          <a:lstStyle/>
          <a:p>
            <a:pPr>
              <a:lnSpc>
                <a:spcPct val="90000"/>
              </a:lnSpc>
            </a:pPr>
            <a:r>
              <a:rPr lang="en-US" sz="1400" b="1" spc="-30" dirty="0">
                <a:solidFill>
                  <a:prstClr val="black"/>
                </a:solidFill>
              </a:rPr>
              <a:t>Forms of Energy:</a:t>
            </a:r>
            <a:r>
              <a:rPr lang="en-US" sz="1400" spc="-30" dirty="0">
                <a:solidFill>
                  <a:prstClr val="black"/>
                </a:solidFill>
              </a:rPr>
              <a:t>    There are two basic types of energy:  </a:t>
            </a:r>
            <a:r>
              <a:rPr lang="en-US" sz="1400" b="1" spc="-30" dirty="0">
                <a:solidFill>
                  <a:prstClr val="black"/>
                </a:solidFill>
              </a:rPr>
              <a:t>Potential Energy</a:t>
            </a:r>
            <a:r>
              <a:rPr lang="en-US" sz="1400" spc="-30" dirty="0">
                <a:solidFill>
                  <a:prstClr val="black"/>
                </a:solidFill>
              </a:rPr>
              <a:t> (stored energy) and </a:t>
            </a:r>
            <a:r>
              <a:rPr lang="en-US" sz="1400" b="1" spc="-30" dirty="0">
                <a:solidFill>
                  <a:prstClr val="black"/>
                </a:solidFill>
              </a:rPr>
              <a:t>Kinetic Energy</a:t>
            </a:r>
            <a:r>
              <a:rPr lang="en-US" sz="1400" spc="-30" dirty="0">
                <a:solidFill>
                  <a:prstClr val="black"/>
                </a:solidFill>
              </a:rPr>
              <a:t> (Energy from motion).   The bowling ball here has potential energy because it is high above the ground.  That energy is converted to kinetic energy as it swings to the floor.   Other forms of </a:t>
            </a:r>
            <a:r>
              <a:rPr lang="en-US" sz="1400" b="1" spc="-30" dirty="0">
                <a:solidFill>
                  <a:prstClr val="black"/>
                </a:solidFill>
              </a:rPr>
              <a:t>Potential Energy</a:t>
            </a:r>
            <a:r>
              <a:rPr lang="en-US" sz="1400" spc="-30" dirty="0">
                <a:solidFill>
                  <a:prstClr val="black"/>
                </a:solidFill>
              </a:rPr>
              <a:t> with examples are </a:t>
            </a:r>
            <a:r>
              <a:rPr lang="en-US" sz="1400" b="1" spc="-30" dirty="0">
                <a:solidFill>
                  <a:prstClr val="black"/>
                </a:solidFill>
              </a:rPr>
              <a:t>Chemical</a:t>
            </a:r>
            <a:r>
              <a:rPr lang="en-US" sz="1400" spc="-30" dirty="0">
                <a:solidFill>
                  <a:prstClr val="black"/>
                </a:solidFill>
              </a:rPr>
              <a:t> (gasoline), </a:t>
            </a:r>
            <a:r>
              <a:rPr lang="en-US" sz="1400" b="1" spc="-30" dirty="0">
                <a:solidFill>
                  <a:prstClr val="black"/>
                </a:solidFill>
              </a:rPr>
              <a:t>Nuclear</a:t>
            </a:r>
            <a:r>
              <a:rPr lang="en-US" sz="1400" spc="-30" dirty="0">
                <a:solidFill>
                  <a:prstClr val="black"/>
                </a:solidFill>
              </a:rPr>
              <a:t> (uranium), </a:t>
            </a:r>
            <a:r>
              <a:rPr lang="en-US" sz="1400" b="1" spc="-30" dirty="0">
                <a:solidFill>
                  <a:prstClr val="black"/>
                </a:solidFill>
              </a:rPr>
              <a:t>Gravitational</a:t>
            </a:r>
            <a:r>
              <a:rPr lang="en-US" sz="1400" spc="-30" dirty="0">
                <a:solidFill>
                  <a:prstClr val="black"/>
                </a:solidFill>
              </a:rPr>
              <a:t> (raised bowling ball/dammed water), and </a:t>
            </a:r>
            <a:r>
              <a:rPr lang="en-US" sz="1400" b="1" spc="-30" dirty="0">
                <a:solidFill>
                  <a:prstClr val="black"/>
                </a:solidFill>
              </a:rPr>
              <a:t>Mechanical</a:t>
            </a:r>
            <a:r>
              <a:rPr lang="en-US" sz="1400" spc="-30" dirty="0">
                <a:solidFill>
                  <a:prstClr val="black"/>
                </a:solidFill>
              </a:rPr>
              <a:t> energy (a compressed spring).  Other forms of </a:t>
            </a:r>
            <a:r>
              <a:rPr lang="en-US" sz="1400" b="1" spc="-30" dirty="0">
                <a:solidFill>
                  <a:prstClr val="black"/>
                </a:solidFill>
              </a:rPr>
              <a:t>Kinetic Energy </a:t>
            </a:r>
            <a:r>
              <a:rPr lang="en-US" sz="1400" spc="-30" dirty="0">
                <a:solidFill>
                  <a:prstClr val="black"/>
                </a:solidFill>
              </a:rPr>
              <a:t>and examples are </a:t>
            </a:r>
            <a:r>
              <a:rPr lang="en-US" sz="1400" b="1" spc="-30" dirty="0">
                <a:solidFill>
                  <a:prstClr val="black"/>
                </a:solidFill>
              </a:rPr>
              <a:t>Motion</a:t>
            </a:r>
            <a:r>
              <a:rPr lang="en-US" sz="1400" spc="-30" dirty="0">
                <a:solidFill>
                  <a:prstClr val="black"/>
                </a:solidFill>
              </a:rPr>
              <a:t> (object in motion), </a:t>
            </a:r>
            <a:r>
              <a:rPr lang="en-US" sz="1400" b="1" spc="-30" dirty="0">
                <a:solidFill>
                  <a:prstClr val="black"/>
                </a:solidFill>
              </a:rPr>
              <a:t>Thermal</a:t>
            </a:r>
            <a:r>
              <a:rPr lang="en-US" sz="1400" spc="-30" dirty="0">
                <a:solidFill>
                  <a:prstClr val="black"/>
                </a:solidFill>
              </a:rPr>
              <a:t> (atoms in motion),  </a:t>
            </a:r>
            <a:r>
              <a:rPr lang="en-US" sz="1400" b="1" spc="-30" dirty="0">
                <a:solidFill>
                  <a:prstClr val="black"/>
                </a:solidFill>
              </a:rPr>
              <a:t>Sound</a:t>
            </a:r>
            <a:r>
              <a:rPr lang="en-US" sz="1400" spc="-30" dirty="0">
                <a:solidFill>
                  <a:prstClr val="black"/>
                </a:solidFill>
              </a:rPr>
              <a:t> (vibration of atoms), </a:t>
            </a:r>
            <a:r>
              <a:rPr lang="en-US" sz="1400" b="1" spc="-30" dirty="0">
                <a:solidFill>
                  <a:prstClr val="black"/>
                </a:solidFill>
              </a:rPr>
              <a:t>Electromagnetic &amp; Radiant</a:t>
            </a:r>
            <a:r>
              <a:rPr lang="en-US" sz="1400" spc="-30" dirty="0">
                <a:solidFill>
                  <a:prstClr val="black"/>
                </a:solidFill>
              </a:rPr>
              <a:t> (radio, infrared, visible, UV, X-rays), and </a:t>
            </a:r>
            <a:r>
              <a:rPr lang="en-US" sz="1400" b="1" spc="-30" dirty="0">
                <a:solidFill>
                  <a:prstClr val="black"/>
                </a:solidFill>
              </a:rPr>
              <a:t>Electrical</a:t>
            </a:r>
            <a:r>
              <a:rPr lang="en-US" sz="1400" spc="-30" dirty="0">
                <a:solidFill>
                  <a:prstClr val="black"/>
                </a:solidFill>
              </a:rPr>
              <a:t> (motion of electrons).</a:t>
            </a:r>
          </a:p>
        </p:txBody>
      </p:sp>
      <p:pic>
        <p:nvPicPr>
          <p:cNvPr id="88066" name="Picture 2" descr="http://dl106.k12.sd.us/Dans%20Pics/setting%20sun%20Jungle.jpg"/>
          <p:cNvPicPr>
            <a:picLocks noChangeAspect="1" noChangeArrowheads="1"/>
          </p:cNvPicPr>
          <p:nvPr/>
        </p:nvPicPr>
        <p:blipFill>
          <a:blip r:embed="rId4" cstate="print">
            <a:lum bright="6000"/>
          </a:blip>
          <a:srcRect l="2267" b="6534"/>
          <a:stretch>
            <a:fillRect/>
          </a:stretch>
        </p:blipFill>
        <p:spPr bwMode="auto">
          <a:xfrm>
            <a:off x="3684233" y="814040"/>
            <a:ext cx="3173767" cy="2276401"/>
          </a:xfrm>
          <a:prstGeom prst="rect">
            <a:avLst/>
          </a:prstGeom>
          <a:noFill/>
        </p:spPr>
      </p:pic>
      <p:sp>
        <p:nvSpPr>
          <p:cNvPr id="16" name="TextBox 15"/>
          <p:cNvSpPr txBox="1"/>
          <p:nvPr/>
        </p:nvSpPr>
        <p:spPr>
          <a:xfrm>
            <a:off x="62146" y="6099366"/>
            <a:ext cx="6720396" cy="775597"/>
          </a:xfrm>
          <a:prstGeom prst="rect">
            <a:avLst/>
          </a:prstGeom>
          <a:noFill/>
        </p:spPr>
        <p:txBody>
          <a:bodyPr wrap="square" lIns="0" tIns="0" rIns="0" bIns="0" rtlCol="0">
            <a:spAutoFit/>
          </a:bodyPr>
          <a:lstStyle/>
          <a:p>
            <a:pPr>
              <a:lnSpc>
                <a:spcPct val="90000"/>
              </a:lnSpc>
            </a:pPr>
            <a:r>
              <a:rPr lang="en-US" sz="1400" b="1" dirty="0">
                <a:solidFill>
                  <a:prstClr val="black"/>
                </a:solidFill>
              </a:rPr>
              <a:t>Energy not from Sun:</a:t>
            </a:r>
            <a:r>
              <a:rPr lang="en-US" sz="1400" dirty="0">
                <a:solidFill>
                  <a:prstClr val="black"/>
                </a:solidFill>
              </a:rPr>
              <a:t>   The only two energy sources that are not coming from the sun are nuclear energy, which comes from radioactive elements in the soil, and from geothermal energy, which comes from the heat of the original formation of the Earth and from radioactive decay within the Earth.</a:t>
            </a:r>
          </a:p>
        </p:txBody>
      </p:sp>
      <p:pic>
        <p:nvPicPr>
          <p:cNvPr id="17" name="Picture 16" descr="bowlingpose..jpg"/>
          <p:cNvPicPr>
            <a:picLocks noChangeAspect="1"/>
          </p:cNvPicPr>
          <p:nvPr/>
        </p:nvPicPr>
        <p:blipFill>
          <a:blip r:embed="rId5" cstate="print">
            <a:lum bright="10000" contrast="20000"/>
          </a:blip>
          <a:srcRect/>
          <a:stretch>
            <a:fillRect/>
          </a:stretch>
        </p:blipFill>
        <p:spPr>
          <a:xfrm>
            <a:off x="4721895" y="6987914"/>
            <a:ext cx="2122792" cy="1982465"/>
          </a:xfrm>
          <a:prstGeom prst="rect">
            <a:avLst/>
          </a:prstGeom>
        </p:spPr>
      </p:pic>
      <p:pic>
        <p:nvPicPr>
          <p:cNvPr id="88068" name="Picture 4" descr="http://africanleadership.co.uk/wp-content/uploads/2014/09/nuclear-plant.jpg"/>
          <p:cNvPicPr>
            <a:picLocks noChangeAspect="1" noChangeArrowheads="1"/>
          </p:cNvPicPr>
          <p:nvPr/>
        </p:nvPicPr>
        <p:blipFill>
          <a:blip r:embed="rId6" cstate="print"/>
          <a:srcRect/>
          <a:stretch>
            <a:fillRect/>
          </a:stretch>
        </p:blipFill>
        <p:spPr bwMode="auto">
          <a:xfrm>
            <a:off x="5116010" y="4664596"/>
            <a:ext cx="1737360" cy="13648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3657600" cy="6728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4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Lab 8: Energy</a:t>
            </a:r>
            <a:endParaRPr lang="en-US" sz="4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24" name="Rectangle 23"/>
          <p:cNvSpPr/>
          <p:nvPr/>
        </p:nvSpPr>
        <p:spPr>
          <a:xfrm>
            <a:off x="3462049" y="0"/>
            <a:ext cx="3395951" cy="68326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2400" b="1" spc="50" dirty="0">
                <a:ln w="11430"/>
                <a:solidFill>
                  <a:srgbClr val="03D1ED"/>
                </a:solidFill>
                <a:effectLst>
                  <a:outerShdw blurRad="76200" dist="50800" dir="5400000" algn="tl" rotWithShape="0">
                    <a:srgbClr val="000000">
                      <a:alpha val="65000"/>
                    </a:srgbClr>
                  </a:outerShdw>
                </a:effectLst>
              </a:rPr>
              <a:t>Conservation of Energy </a:t>
            </a:r>
            <a:br>
              <a:rPr lang="en-US" sz="2400" b="1" spc="50" dirty="0">
                <a:ln w="11430"/>
                <a:solidFill>
                  <a:srgbClr val="03D1ED"/>
                </a:solidFill>
                <a:effectLst>
                  <a:outerShdw blurRad="76200" dist="50800" dir="5400000" algn="tl" rotWithShape="0">
                    <a:srgbClr val="000000">
                      <a:alpha val="65000"/>
                    </a:srgbClr>
                  </a:outerShdw>
                </a:effectLst>
              </a:rPr>
            </a:br>
            <a:r>
              <a:rPr lang="en-US" sz="2400" b="1" spc="50" dirty="0">
                <a:ln w="11430"/>
                <a:solidFill>
                  <a:srgbClr val="03D1ED"/>
                </a:solidFill>
                <a:effectLst>
                  <a:outerShdw blurRad="76200" dist="50800" dir="5400000" algn="tl" rotWithShape="0">
                    <a:srgbClr val="000000">
                      <a:alpha val="65000"/>
                    </a:srgbClr>
                  </a:outerShdw>
                </a:effectLst>
              </a:rPr>
              <a:t>(&amp; Energy Conversion)</a:t>
            </a:r>
            <a:endParaRPr lang="en-US" sz="2400" b="1" spc="50" dirty="0">
              <a:ln w="11430"/>
              <a:solidFill>
                <a:srgbClr val="03D1ED"/>
              </a:solidFill>
              <a:effectLst>
                <a:outerShdw blurRad="76200" dist="50800" dir="5400000" algn="tl" rotWithShape="0">
                  <a:srgbClr val="000000">
                    <a:alpha val="65000"/>
                  </a:srgbClr>
                </a:outerShdw>
              </a:effectLst>
            </a:endParaRPr>
          </a:p>
        </p:txBody>
      </p:sp>
      <p:sp>
        <p:nvSpPr>
          <p:cNvPr id="29" name="TextBox 28"/>
          <p:cNvSpPr txBox="1"/>
          <p:nvPr/>
        </p:nvSpPr>
        <p:spPr>
          <a:xfrm>
            <a:off x="69308" y="640340"/>
            <a:ext cx="3544314" cy="2326791"/>
          </a:xfrm>
          <a:prstGeom prst="rect">
            <a:avLst/>
          </a:prstGeom>
          <a:noFill/>
        </p:spPr>
        <p:txBody>
          <a:bodyPr wrap="square" lIns="0" tIns="0" rIns="0" bIns="0" rtlCol="0">
            <a:spAutoFit/>
          </a:bodyPr>
          <a:lstStyle/>
          <a:p>
            <a:pPr>
              <a:lnSpc>
                <a:spcPct val="90000"/>
              </a:lnSpc>
            </a:pPr>
            <a:r>
              <a:rPr lang="en-US" sz="1400" b="1" dirty="0">
                <a:solidFill>
                  <a:prstClr val="black"/>
                </a:solidFill>
              </a:rPr>
              <a:t>Energy use:</a:t>
            </a:r>
            <a:r>
              <a:rPr lang="en-US" sz="1400" dirty="0">
                <a:solidFill>
                  <a:prstClr val="black"/>
                </a:solidFill>
              </a:rPr>
              <a:t>    All societies use energy to carry out  activities they believe are important.    This includes transportation, lighting, construction, entertainment, and much more.   Even though energy is said to be consumed, the truth is the energy was just converted to another  form.   For example, the plane started with thousands of gallons of fuel (chemical energy) that gets consumed in flight.  However, that energy is not gone but remains as mostly thermal energy in the air where the exhaust left the plane.  Another example, is when we  use  lights </a:t>
            </a:r>
          </a:p>
        </p:txBody>
      </p:sp>
      <p:pic>
        <p:nvPicPr>
          <p:cNvPr id="83972" name="Picture 4" descr="https://upload.wikimedia.org/wikipedia/commons/3/3d/Corsair_Airbus_A330_at_SXM_Bidini.jpg"/>
          <p:cNvPicPr>
            <a:picLocks noChangeAspect="1" noChangeArrowheads="1"/>
          </p:cNvPicPr>
          <p:nvPr/>
        </p:nvPicPr>
        <p:blipFill>
          <a:blip r:embed="rId3" cstate="print"/>
          <a:srcRect/>
          <a:stretch>
            <a:fillRect/>
          </a:stretch>
        </p:blipFill>
        <p:spPr bwMode="auto">
          <a:xfrm>
            <a:off x="3633324" y="677244"/>
            <a:ext cx="3224676" cy="2202676"/>
          </a:xfrm>
          <a:prstGeom prst="rect">
            <a:avLst/>
          </a:prstGeom>
          <a:noFill/>
        </p:spPr>
      </p:pic>
      <p:pic>
        <p:nvPicPr>
          <p:cNvPr id="83974" name="Picture 6" descr="http://www.chemistryland.com/CHM107Lab/Exp7/Spectroscope/LightsInRoom.jpg"/>
          <p:cNvPicPr>
            <a:picLocks noChangeAspect="1" noChangeArrowheads="1"/>
          </p:cNvPicPr>
          <p:nvPr/>
        </p:nvPicPr>
        <p:blipFill>
          <a:blip r:embed="rId4" cstate="print">
            <a:lum bright="10000"/>
          </a:blip>
          <a:srcRect l="6410"/>
          <a:stretch>
            <a:fillRect/>
          </a:stretch>
        </p:blipFill>
        <p:spPr bwMode="auto">
          <a:xfrm>
            <a:off x="4502891" y="2919976"/>
            <a:ext cx="2355109" cy="1888984"/>
          </a:xfrm>
          <a:prstGeom prst="rect">
            <a:avLst/>
          </a:prstGeom>
          <a:noFill/>
        </p:spPr>
      </p:pic>
      <p:sp>
        <p:nvSpPr>
          <p:cNvPr id="28" name="TextBox 27"/>
          <p:cNvSpPr txBox="1"/>
          <p:nvPr/>
        </p:nvSpPr>
        <p:spPr>
          <a:xfrm>
            <a:off x="62146" y="2961405"/>
            <a:ext cx="4426342" cy="1938992"/>
          </a:xfrm>
          <a:prstGeom prst="rect">
            <a:avLst/>
          </a:prstGeom>
          <a:noFill/>
        </p:spPr>
        <p:txBody>
          <a:bodyPr wrap="square" lIns="0" tIns="0" rIns="0" bIns="0" rtlCol="0">
            <a:spAutoFit/>
          </a:bodyPr>
          <a:lstStyle/>
          <a:p>
            <a:pPr>
              <a:lnSpc>
                <a:spcPct val="90000"/>
              </a:lnSpc>
            </a:pPr>
            <a:r>
              <a:rPr lang="en-US" sz="1400" dirty="0">
                <a:solidFill>
                  <a:prstClr val="black"/>
                </a:solidFill>
              </a:rPr>
              <a:t>around the home. We think we are “burning up” electricity.    But even when we turn off the lights, the energy used to turn on the lights is still there.    It’s still around as extra heat in the room.   If winter, this left over heat is a bonus.</a:t>
            </a:r>
          </a:p>
          <a:p>
            <a:pPr>
              <a:lnSpc>
                <a:spcPct val="90000"/>
              </a:lnSpc>
            </a:pPr>
            <a:r>
              <a:rPr lang="en-US" sz="1400" b="1" dirty="0">
                <a:solidFill>
                  <a:prstClr val="black"/>
                </a:solidFill>
              </a:rPr>
              <a:t>Conversion example #1.</a:t>
            </a:r>
            <a:r>
              <a:rPr lang="en-US" sz="1400" dirty="0">
                <a:solidFill>
                  <a:prstClr val="black"/>
                </a:solidFill>
              </a:rPr>
              <a:t>  Let’s say you turn on a desk lamp.   At that point electrical energy (voltage and current) turns into thermal energy as it makes the filament white hot.   As it glows the thermal energy is converted to radiant energy (light).  More specifically, ultraviolet, visible, and infrared light.  As light bounces around the room, most of it gets </a:t>
            </a:r>
          </a:p>
        </p:txBody>
      </p:sp>
      <p:sp>
        <p:nvSpPr>
          <p:cNvPr id="31" name="TextBox 30"/>
          <p:cNvSpPr txBox="1"/>
          <p:nvPr/>
        </p:nvSpPr>
        <p:spPr>
          <a:xfrm>
            <a:off x="71024" y="4886458"/>
            <a:ext cx="6766560" cy="1357295"/>
          </a:xfrm>
          <a:prstGeom prst="rect">
            <a:avLst/>
          </a:prstGeom>
          <a:noFill/>
        </p:spPr>
        <p:txBody>
          <a:bodyPr wrap="square" lIns="0" tIns="0" rIns="0" bIns="0" rtlCol="0">
            <a:spAutoFit/>
          </a:bodyPr>
          <a:lstStyle/>
          <a:p>
            <a:pPr>
              <a:lnSpc>
                <a:spcPct val="90000"/>
              </a:lnSpc>
            </a:pPr>
            <a:r>
              <a:rPr lang="en-US" sz="1400" spc="-30" dirty="0">
                <a:solidFill>
                  <a:prstClr val="black"/>
                </a:solidFill>
              </a:rPr>
              <a:t>absorbed by items in the room and the light energy turns to heat energy again.    If your eyes are open, the visible light energy that enters the eye gets converted to chemical energy as the light is absorbed by a protein named </a:t>
            </a:r>
            <a:r>
              <a:rPr lang="en-US" sz="1400" spc="-30" dirty="0" err="1">
                <a:solidFill>
                  <a:prstClr val="black"/>
                </a:solidFill>
              </a:rPr>
              <a:t>Rhodopsin</a:t>
            </a:r>
            <a:r>
              <a:rPr lang="en-US" sz="1400" spc="-30" dirty="0">
                <a:solidFill>
                  <a:prstClr val="black"/>
                </a:solidFill>
              </a:rPr>
              <a:t> in the eye.    Photons of UV light have more energy than visible light and are capable of breaking bonds or creating new bonds in fabric, paint, and even on your body (including eye).  Breaking bonds </a:t>
            </a:r>
            <a:r>
              <a:rPr lang="en-US" sz="1400" b="1" spc="-30" dirty="0">
                <a:solidFill>
                  <a:prstClr val="black"/>
                </a:solidFill>
              </a:rPr>
              <a:t>release</a:t>
            </a:r>
            <a:r>
              <a:rPr lang="en-US" sz="1400" spc="-30" dirty="0">
                <a:solidFill>
                  <a:prstClr val="black"/>
                </a:solidFill>
              </a:rPr>
              <a:t> heat energy; forming bonds </a:t>
            </a:r>
            <a:r>
              <a:rPr lang="en-US" sz="1400" b="1" spc="-30" dirty="0">
                <a:solidFill>
                  <a:prstClr val="black"/>
                </a:solidFill>
              </a:rPr>
              <a:t>store</a:t>
            </a:r>
            <a:r>
              <a:rPr lang="en-US" sz="1400" spc="-30" dirty="0">
                <a:solidFill>
                  <a:prstClr val="black"/>
                </a:solidFill>
              </a:rPr>
              <a:t> chemical energy.  Again, the light bulb may be off, but the energy used to turn it on is still around in some form with thermal (heat) energy being the most prominent form.</a:t>
            </a:r>
          </a:p>
        </p:txBody>
      </p:sp>
      <p:sp>
        <p:nvSpPr>
          <p:cNvPr id="32" name="TextBox 31"/>
          <p:cNvSpPr txBox="1"/>
          <p:nvPr/>
        </p:nvSpPr>
        <p:spPr>
          <a:xfrm>
            <a:off x="2390677" y="6247582"/>
            <a:ext cx="4459574" cy="2825389"/>
          </a:xfrm>
          <a:prstGeom prst="rect">
            <a:avLst/>
          </a:prstGeom>
          <a:noFill/>
        </p:spPr>
        <p:txBody>
          <a:bodyPr wrap="square" lIns="0" tIns="0" rIns="0" bIns="0" rtlCol="0">
            <a:spAutoFit/>
          </a:bodyPr>
          <a:lstStyle/>
          <a:p>
            <a:pPr>
              <a:lnSpc>
                <a:spcPct val="90000"/>
              </a:lnSpc>
            </a:pPr>
            <a:r>
              <a:rPr lang="en-US" sz="1200" b="1" spc="-30" dirty="0">
                <a:solidFill>
                  <a:prstClr val="black"/>
                </a:solidFill>
              </a:rPr>
              <a:t>Conversion example #2:</a:t>
            </a:r>
            <a:r>
              <a:rPr lang="en-US" sz="1200" spc="-30" dirty="0">
                <a:solidFill>
                  <a:prstClr val="black"/>
                </a:solidFill>
              </a:rPr>
              <a:t>     Sunshine (radiant energy) is absorbed by ancient algae to make sugar (chemical energy).   Over time this transforms to petroleum, which contains gasoline (still chemical energy).     In a car’s engine, combustion of gasoline &amp; oxygen makes H</a:t>
            </a:r>
            <a:r>
              <a:rPr lang="en-US" sz="1200" spc="-30" baseline="-25000" dirty="0">
                <a:solidFill>
                  <a:prstClr val="black"/>
                </a:solidFill>
              </a:rPr>
              <a:t>2</a:t>
            </a:r>
            <a:r>
              <a:rPr lang="en-US" sz="1200" spc="-30" dirty="0">
                <a:solidFill>
                  <a:prstClr val="black"/>
                </a:solidFill>
              </a:rPr>
              <a:t>O and CO</a:t>
            </a:r>
            <a:r>
              <a:rPr lang="en-US" sz="1200" spc="-30" baseline="-25000" dirty="0">
                <a:solidFill>
                  <a:prstClr val="black"/>
                </a:solidFill>
              </a:rPr>
              <a:t>2</a:t>
            </a:r>
            <a:r>
              <a:rPr lang="en-US" sz="1200" spc="-30" dirty="0">
                <a:solidFill>
                  <a:prstClr val="black"/>
                </a:solidFill>
              </a:rPr>
              <a:t>.   The breaking of gasoline bonds  converts chemical energy to thermal energy which  heats up the H</a:t>
            </a:r>
            <a:r>
              <a:rPr lang="en-US" sz="1200" spc="-30" baseline="-25000" dirty="0">
                <a:solidFill>
                  <a:prstClr val="black"/>
                </a:solidFill>
              </a:rPr>
              <a:t>2</a:t>
            </a:r>
            <a:r>
              <a:rPr lang="en-US" sz="1200" spc="-30" dirty="0">
                <a:solidFill>
                  <a:prstClr val="black"/>
                </a:solidFill>
              </a:rPr>
              <a:t>O and CO</a:t>
            </a:r>
            <a:r>
              <a:rPr lang="en-US" sz="1200" spc="-30" baseline="-25000" dirty="0">
                <a:solidFill>
                  <a:prstClr val="black"/>
                </a:solidFill>
              </a:rPr>
              <a:t>2</a:t>
            </a:r>
            <a:r>
              <a:rPr lang="en-US" sz="1200" spc="-30" dirty="0">
                <a:solidFill>
                  <a:prstClr val="black"/>
                </a:solidFill>
              </a:rPr>
              <a:t> gases causing high pressure in the cylinder.    High pressure pushes the piston down (mechanical energy) which spins the crankshaft (kinetic energy).  About 80% of the thermal energy from combustion exits the tail pipe and radiator and is wasted.   Some kinetic energy of the crankshaft is converted to electrical energy by the alternator.   If the radio is on, some electrical energy turns into sound  (</a:t>
            </a:r>
            <a:r>
              <a:rPr lang="en-US" sz="1200" spc="-30" dirty="0" err="1">
                <a:solidFill>
                  <a:prstClr val="black"/>
                </a:solidFill>
              </a:rPr>
              <a:t>vibrational</a:t>
            </a:r>
            <a:r>
              <a:rPr lang="en-US" sz="1200" spc="-30" dirty="0">
                <a:solidFill>
                  <a:prstClr val="black"/>
                </a:solidFill>
              </a:rPr>
              <a:t> energy).   Much of the energy of the spinning crankshaft transfers to the wheels causing the car to move (kinetic energy).   A moving car pushes against the air causing the air to move faster.  That ends up heating the air (thermal energy).  Unless a car is driving up hill, about 99% of the original chemical energy from gasoline becomes thermal energy.   Thermal energy is usually the </a:t>
            </a:r>
            <a:r>
              <a:rPr lang="en-US" sz="1200" b="1" spc="-30" dirty="0">
                <a:solidFill>
                  <a:prstClr val="black"/>
                </a:solidFill>
              </a:rPr>
              <a:t>last</a:t>
            </a:r>
            <a:r>
              <a:rPr lang="en-US" sz="1200" spc="-30" dirty="0">
                <a:solidFill>
                  <a:prstClr val="black"/>
                </a:solidFill>
              </a:rPr>
              <a:t> form of energy that results from using other forms of energy. </a:t>
            </a:r>
          </a:p>
        </p:txBody>
      </p:sp>
      <p:pic>
        <p:nvPicPr>
          <p:cNvPr id="83982" name="Picture 14" descr="http://www.energy-without-carbon.org/sites/default/files/ICE%203%204stroke%20diag.jpg"/>
          <p:cNvPicPr>
            <a:picLocks noChangeAspect="1" noChangeArrowheads="1"/>
          </p:cNvPicPr>
          <p:nvPr/>
        </p:nvPicPr>
        <p:blipFill>
          <a:blip r:embed="rId5" cstate="print"/>
          <a:srcRect/>
          <a:stretch>
            <a:fillRect/>
          </a:stretch>
        </p:blipFill>
        <p:spPr bwMode="auto">
          <a:xfrm>
            <a:off x="0" y="6286499"/>
            <a:ext cx="2351575" cy="2857501"/>
          </a:xfrm>
          <a:prstGeom prst="rect">
            <a:avLst/>
          </a:prstGeom>
          <a:noFill/>
        </p:spPr>
      </p:pic>
      <p:sp>
        <p:nvSpPr>
          <p:cNvPr id="37" name="TextBox 36"/>
          <p:cNvSpPr txBox="1"/>
          <p:nvPr/>
        </p:nvSpPr>
        <p:spPr>
          <a:xfrm>
            <a:off x="-849950" y="9360539"/>
            <a:ext cx="4764881" cy="193899"/>
          </a:xfrm>
          <a:prstGeom prst="rect">
            <a:avLst/>
          </a:prstGeom>
          <a:noFill/>
        </p:spPr>
        <p:txBody>
          <a:bodyPr wrap="square" lIns="0" tIns="0" rIns="0" bIns="0" rtlCol="0">
            <a:spAutoFit/>
          </a:bodyPr>
          <a:lstStyle/>
          <a:p>
            <a:pPr>
              <a:lnSpc>
                <a:spcPct val="90000"/>
              </a:lnSpc>
            </a:pPr>
            <a:r>
              <a:rPr lang="en-US" sz="1400" b="1" spc="-30" dirty="0">
                <a:solidFill>
                  <a:prstClr val="black"/>
                </a:solidFill>
              </a:rPr>
              <a:t>The chemical energy from sing gasoline </a:t>
            </a:r>
            <a:endParaRPr lang="en-US" sz="1400" spc="-30"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4" name="Picture 12" descr="Inside Rankine Technology"/>
          <p:cNvPicPr>
            <a:picLocks noChangeAspect="1" noChangeArrowheads="1"/>
          </p:cNvPicPr>
          <p:nvPr/>
        </p:nvPicPr>
        <p:blipFill>
          <a:blip r:embed="rId3" cstate="print">
            <a:lum contrast="20000"/>
          </a:blip>
          <a:srcRect l="9497" t="7157" r="8751" b="10013"/>
          <a:stretch>
            <a:fillRect/>
          </a:stretch>
        </p:blipFill>
        <p:spPr bwMode="auto">
          <a:xfrm rot="5939377">
            <a:off x="5722915" y="7844248"/>
            <a:ext cx="1463042" cy="757645"/>
          </a:xfrm>
          <a:prstGeom prst="rect">
            <a:avLst/>
          </a:prstGeom>
          <a:noFill/>
        </p:spPr>
      </p:pic>
      <p:pic>
        <p:nvPicPr>
          <p:cNvPr id="90116" name="Picture 4" descr="http://www.guide2free.com/wp-content/uploads/2013/04/Consumer-electronics.jpg"/>
          <p:cNvPicPr>
            <a:picLocks noChangeAspect="1" noChangeArrowheads="1"/>
          </p:cNvPicPr>
          <p:nvPr/>
        </p:nvPicPr>
        <p:blipFill>
          <a:blip r:embed="rId4" cstate="print">
            <a:lum bright="10000"/>
          </a:blip>
          <a:srcRect/>
          <a:stretch>
            <a:fillRect/>
          </a:stretch>
        </p:blipFill>
        <p:spPr bwMode="auto">
          <a:xfrm>
            <a:off x="3340985" y="589325"/>
            <a:ext cx="3022340" cy="2031013"/>
          </a:xfrm>
          <a:prstGeom prst="rect">
            <a:avLst/>
          </a:prstGeom>
          <a:noFill/>
        </p:spPr>
      </p:pic>
      <p:sp>
        <p:nvSpPr>
          <p:cNvPr id="14" name="Rectangle 13"/>
          <p:cNvSpPr/>
          <p:nvPr/>
        </p:nvSpPr>
        <p:spPr>
          <a:xfrm>
            <a:off x="0" y="0"/>
            <a:ext cx="4206240" cy="7571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Lab 8: Energy</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24" name="Rectangle 23"/>
          <p:cNvSpPr/>
          <p:nvPr/>
        </p:nvSpPr>
        <p:spPr>
          <a:xfrm>
            <a:off x="4151898" y="142406"/>
            <a:ext cx="2706102" cy="54662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3600" b="1" spc="50" dirty="0">
                <a:ln w="11430"/>
                <a:solidFill>
                  <a:srgbClr val="03D1ED"/>
                </a:solidFill>
                <a:effectLst>
                  <a:outerShdw blurRad="76200" dist="50800" dir="5400000" algn="tl" rotWithShape="0">
                    <a:srgbClr val="000000">
                      <a:alpha val="65000"/>
                    </a:srgbClr>
                  </a:outerShdw>
                </a:effectLst>
              </a:rPr>
              <a:t>Waste Heat</a:t>
            </a:r>
            <a:endParaRPr lang="en-US" sz="3600" b="1" spc="50" dirty="0">
              <a:ln w="11430"/>
              <a:solidFill>
                <a:srgbClr val="03D1ED"/>
              </a:solidFill>
              <a:effectLst>
                <a:outerShdw blurRad="76200" dist="50800" dir="5400000" algn="tl" rotWithShape="0">
                  <a:srgbClr val="000000">
                    <a:alpha val="65000"/>
                  </a:srgbClr>
                </a:outerShdw>
              </a:effectLst>
            </a:endParaRPr>
          </a:p>
        </p:txBody>
      </p:sp>
      <p:sp>
        <p:nvSpPr>
          <p:cNvPr id="29" name="TextBox 28"/>
          <p:cNvSpPr txBox="1"/>
          <p:nvPr/>
        </p:nvSpPr>
        <p:spPr>
          <a:xfrm>
            <a:off x="3193954" y="2640253"/>
            <a:ext cx="3574105" cy="2160591"/>
          </a:xfrm>
          <a:prstGeom prst="rect">
            <a:avLst/>
          </a:prstGeom>
          <a:noFill/>
        </p:spPr>
        <p:txBody>
          <a:bodyPr wrap="square" lIns="0" tIns="0" rIns="0" bIns="0" rtlCol="0">
            <a:spAutoFit/>
          </a:bodyPr>
          <a:lstStyle/>
          <a:p>
            <a:pPr>
              <a:lnSpc>
                <a:spcPct val="90000"/>
              </a:lnSpc>
            </a:pPr>
            <a:r>
              <a:rPr lang="en-US" sz="1300" b="1" dirty="0">
                <a:solidFill>
                  <a:prstClr val="black"/>
                </a:solidFill>
              </a:rPr>
              <a:t>Waste Heat:</a:t>
            </a:r>
            <a:r>
              <a:rPr lang="en-US" sz="1300" dirty="0">
                <a:solidFill>
                  <a:prstClr val="black"/>
                </a:solidFill>
              </a:rPr>
              <a:t>    Energy is used for many things such as transportation, lights, and the running of our appliances and entertainment devices.  Unfortunately, much of this energy gets converted to heat that wasn’t wanted.  So that is </a:t>
            </a:r>
            <a:r>
              <a:rPr lang="en-US" sz="1300" b="1" dirty="0">
                <a:solidFill>
                  <a:prstClr val="black"/>
                </a:solidFill>
              </a:rPr>
              <a:t>waste heat</a:t>
            </a:r>
            <a:r>
              <a:rPr lang="en-US" sz="1300" dirty="0">
                <a:solidFill>
                  <a:prstClr val="black"/>
                </a:solidFill>
              </a:rPr>
              <a:t>.   For example, a camcorder uses battery power to record video and to display it on the screen; however, electrical resistance in the electronics causes the camcorder to heat up.  So some of the battery power (chemical energy) gets wasted in heating up the camcorder.  Unless you had cold hands, this extra heat is a waste of energy.</a:t>
            </a:r>
          </a:p>
        </p:txBody>
      </p:sp>
      <p:sp>
        <p:nvSpPr>
          <p:cNvPr id="31" name="TextBox 30"/>
          <p:cNvSpPr txBox="1"/>
          <p:nvPr/>
        </p:nvSpPr>
        <p:spPr>
          <a:xfrm>
            <a:off x="142406" y="4810234"/>
            <a:ext cx="5389714" cy="2340641"/>
          </a:xfrm>
          <a:prstGeom prst="rect">
            <a:avLst/>
          </a:prstGeom>
          <a:noFill/>
        </p:spPr>
        <p:txBody>
          <a:bodyPr wrap="square" lIns="0" tIns="0" rIns="0" bIns="0" rtlCol="0">
            <a:spAutoFit/>
          </a:bodyPr>
          <a:lstStyle/>
          <a:p>
            <a:pPr>
              <a:lnSpc>
                <a:spcPct val="90000"/>
              </a:lnSpc>
            </a:pPr>
            <a:r>
              <a:rPr lang="en-US" sz="1300" b="1" dirty="0">
                <a:solidFill>
                  <a:prstClr val="black"/>
                </a:solidFill>
              </a:rPr>
              <a:t>Blender’s Waste Hea</a:t>
            </a:r>
            <a:r>
              <a:rPr lang="en-US" sz="1300" dirty="0">
                <a:solidFill>
                  <a:prstClr val="black"/>
                </a:solidFill>
              </a:rPr>
              <a:t>t:  </a:t>
            </a:r>
            <a:r>
              <a:rPr lang="en-US" sz="1300" spc="-20" dirty="0">
                <a:solidFill>
                  <a:prstClr val="black"/>
                </a:solidFill>
              </a:rPr>
              <a:t> A blender is a good example of energy getting converted to unwanted heat.    We want electricity to simply blend the food and that’s all.   Unfortunately, the powerful motors in blenders need a lot of electrical current to flow though coils of wires to make a strong electromagnet that pull and push on other magnets to spin the motor.  Electrons passing through the wires bump into stationary copper atoms </a:t>
            </a:r>
            <a:r>
              <a:rPr lang="en-US" sz="1300" b="1" spc="-20" dirty="0">
                <a:solidFill>
                  <a:prstClr val="black"/>
                </a:solidFill>
              </a:rPr>
              <a:t>(electrical resistance)</a:t>
            </a:r>
            <a:r>
              <a:rPr lang="en-US" sz="1300" spc="-20" dirty="0">
                <a:solidFill>
                  <a:prstClr val="black"/>
                </a:solidFill>
              </a:rPr>
              <a:t>.  That causes the copper atoms to vibrate which results in </a:t>
            </a:r>
            <a:r>
              <a:rPr lang="en-US" sz="1300" b="1" spc="-20" dirty="0">
                <a:solidFill>
                  <a:prstClr val="black"/>
                </a:solidFill>
              </a:rPr>
              <a:t>heat</a:t>
            </a:r>
            <a:r>
              <a:rPr lang="en-US" sz="1300" spc="-20" dirty="0">
                <a:solidFill>
                  <a:prstClr val="black"/>
                </a:solidFill>
              </a:rPr>
              <a:t>.   To keep the blender from overheating, a fan is used to blow away this heat.   The spinning blades that blend the food also encounters </a:t>
            </a:r>
            <a:r>
              <a:rPr lang="en-US" sz="1300" b="1" spc="-20" dirty="0">
                <a:solidFill>
                  <a:prstClr val="black"/>
                </a:solidFill>
              </a:rPr>
              <a:t>friction</a:t>
            </a:r>
            <a:r>
              <a:rPr lang="en-US" sz="1300" spc="-20" dirty="0">
                <a:solidFill>
                  <a:prstClr val="black"/>
                </a:solidFill>
              </a:rPr>
              <a:t> with the food and that warms up the food.  About 95% of the electrical energy that goes into the blender is turned into </a:t>
            </a:r>
            <a:r>
              <a:rPr lang="en-US" sz="1300" b="1" spc="-20" dirty="0">
                <a:solidFill>
                  <a:prstClr val="black"/>
                </a:solidFill>
              </a:rPr>
              <a:t>heat</a:t>
            </a:r>
            <a:r>
              <a:rPr lang="en-US" sz="1300" spc="-20" dirty="0">
                <a:solidFill>
                  <a:prstClr val="black"/>
                </a:solidFill>
              </a:rPr>
              <a:t> (Waste Heat).  Only about 5% is used to blend the food.    If the copper wire was replaced with superconducting wire there would be no heating of the wire and the blenders could use a much smaller electric motor.</a:t>
            </a:r>
          </a:p>
        </p:txBody>
      </p:sp>
      <p:pic>
        <p:nvPicPr>
          <p:cNvPr id="90118" name="Picture 6" descr="https://www.transportation.gov/sites/dot.gov/files/pictures/Collage-1.png"/>
          <p:cNvPicPr>
            <a:picLocks noChangeAspect="1" noChangeArrowheads="1"/>
          </p:cNvPicPr>
          <p:nvPr/>
        </p:nvPicPr>
        <p:blipFill>
          <a:blip r:embed="rId5" cstate="print">
            <a:lum bright="10000"/>
          </a:blip>
          <a:srcRect/>
          <a:stretch>
            <a:fillRect/>
          </a:stretch>
        </p:blipFill>
        <p:spPr bwMode="auto">
          <a:xfrm>
            <a:off x="134911" y="678996"/>
            <a:ext cx="2977369" cy="1935290"/>
          </a:xfrm>
          <a:prstGeom prst="rect">
            <a:avLst/>
          </a:prstGeom>
          <a:noFill/>
        </p:spPr>
      </p:pic>
      <p:pic>
        <p:nvPicPr>
          <p:cNvPr id="90120" name="Picture 8" descr="https://c1.staticflickr.com/1/208/522798389_a5e7c2041c_b.jpg"/>
          <p:cNvPicPr>
            <a:picLocks noChangeAspect="1" noChangeArrowheads="1"/>
          </p:cNvPicPr>
          <p:nvPr/>
        </p:nvPicPr>
        <p:blipFill>
          <a:blip r:embed="rId6" cstate="print">
            <a:lum bright="10000"/>
          </a:blip>
          <a:srcRect/>
          <a:stretch>
            <a:fillRect/>
          </a:stretch>
        </p:blipFill>
        <p:spPr bwMode="auto">
          <a:xfrm>
            <a:off x="127417" y="2660753"/>
            <a:ext cx="2980944" cy="1994089"/>
          </a:xfrm>
          <a:prstGeom prst="rect">
            <a:avLst/>
          </a:prstGeom>
          <a:noFill/>
        </p:spPr>
      </p:pic>
      <p:pic>
        <p:nvPicPr>
          <p:cNvPr id="90122" name="Picture 10" descr="http://www.kitchenaid.com/digitalassets/KSB1575ER/Standalone_1175X1290.jpg"/>
          <p:cNvPicPr>
            <a:picLocks noChangeAspect="1" noChangeArrowheads="1"/>
          </p:cNvPicPr>
          <p:nvPr/>
        </p:nvPicPr>
        <p:blipFill>
          <a:blip r:embed="rId7" cstate="print">
            <a:lum bright="10000" contrast="10000"/>
          </a:blip>
          <a:srcRect/>
          <a:stretch>
            <a:fillRect/>
          </a:stretch>
        </p:blipFill>
        <p:spPr bwMode="auto">
          <a:xfrm>
            <a:off x="5516348" y="4592467"/>
            <a:ext cx="1341652" cy="2605167"/>
          </a:xfrm>
          <a:prstGeom prst="rect">
            <a:avLst/>
          </a:prstGeom>
          <a:noFill/>
        </p:spPr>
      </p:pic>
      <p:sp>
        <p:nvSpPr>
          <p:cNvPr id="20" name="TextBox 19"/>
          <p:cNvSpPr txBox="1"/>
          <p:nvPr/>
        </p:nvSpPr>
        <p:spPr>
          <a:xfrm>
            <a:off x="131519" y="7163722"/>
            <a:ext cx="6079869" cy="1980542"/>
          </a:xfrm>
          <a:prstGeom prst="rect">
            <a:avLst/>
          </a:prstGeom>
          <a:noFill/>
        </p:spPr>
        <p:txBody>
          <a:bodyPr wrap="square" lIns="0" tIns="0" rIns="0" bIns="0" rtlCol="0">
            <a:spAutoFit/>
          </a:bodyPr>
          <a:lstStyle/>
          <a:p>
            <a:pPr>
              <a:lnSpc>
                <a:spcPct val="90000"/>
              </a:lnSpc>
            </a:pPr>
            <a:r>
              <a:rPr lang="en-US" sz="1300" b="1" dirty="0">
                <a:solidFill>
                  <a:prstClr val="black"/>
                </a:solidFill>
              </a:rPr>
              <a:t>Solution to Waste Heat</a:t>
            </a:r>
            <a:r>
              <a:rPr lang="en-US" sz="1300" dirty="0">
                <a:solidFill>
                  <a:prstClr val="black"/>
                </a:solidFill>
              </a:rPr>
              <a:t>:   The best way to avoid spending money and energy resources on items that turn much of it into waste heat is to use items that are much more efficient.    That’s because in places like Arizona where it’s usually hot, inefficiency </a:t>
            </a:r>
            <a:r>
              <a:rPr lang="en-US" sz="1300" b="1" dirty="0">
                <a:solidFill>
                  <a:prstClr val="black"/>
                </a:solidFill>
              </a:rPr>
              <a:t>costs double</a:t>
            </a:r>
            <a:r>
              <a:rPr lang="en-US" sz="1300" dirty="0">
                <a:solidFill>
                  <a:prstClr val="black"/>
                </a:solidFill>
              </a:rPr>
              <a:t>.  First there’s the </a:t>
            </a:r>
            <a:r>
              <a:rPr lang="en-US" sz="1300" b="1" dirty="0">
                <a:solidFill>
                  <a:prstClr val="black"/>
                </a:solidFill>
              </a:rPr>
              <a:t>cost to operate</a:t>
            </a:r>
            <a:r>
              <a:rPr lang="en-US" sz="1300" dirty="0">
                <a:solidFill>
                  <a:prstClr val="black"/>
                </a:solidFill>
              </a:rPr>
              <a:t> the item and then there’s the</a:t>
            </a:r>
            <a:r>
              <a:rPr lang="en-US" sz="1300" b="1" dirty="0">
                <a:solidFill>
                  <a:prstClr val="black"/>
                </a:solidFill>
              </a:rPr>
              <a:t> cost to cool down</a:t>
            </a:r>
            <a:r>
              <a:rPr lang="en-US" sz="1300" dirty="0">
                <a:solidFill>
                  <a:prstClr val="black"/>
                </a:solidFill>
              </a:rPr>
              <a:t> the home, house, or business due to the waste heat the item released.   Another way to deal with waste heat is to find a way to use that heat or use technology that can make that heat do some work.  For example, a car produces a lot of heat.  Some people use the heat of the engine or the exhaust for cooking.   So not all of that heat is being wasted.   Some car companies have tried to capture the heat in the exhaust and use it to generate electricity.  For example, in the diagram, exhaust heat evaporates a liquid that pushes on the pistons that turn a crankshaft (like a miniature engine).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04720" y="66040"/>
            <a:ext cx="4206240" cy="7571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Lab 8: Energy</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15" name="Picture 35" descr="http://cdn.lieyunwang.com/wp-content/uploads/2015/07/4aa1ad64cc84a4e.jpg"/>
          <p:cNvPicPr>
            <a:picLocks noChangeAspect="1" noChangeArrowheads="1"/>
          </p:cNvPicPr>
          <p:nvPr/>
        </p:nvPicPr>
        <p:blipFill>
          <a:blip r:embed="rId3" cstate="print"/>
          <a:srcRect/>
          <a:stretch>
            <a:fillRect/>
          </a:stretch>
        </p:blipFill>
        <p:spPr bwMode="auto">
          <a:xfrm>
            <a:off x="-1" y="0"/>
            <a:ext cx="1725903" cy="1391920"/>
          </a:xfrm>
          <a:prstGeom prst="rect">
            <a:avLst/>
          </a:prstGeom>
          <a:noFill/>
        </p:spPr>
      </p:pic>
      <p:pic>
        <p:nvPicPr>
          <p:cNvPr id="17" name="Picture 16" descr="original.jpg"/>
          <p:cNvPicPr>
            <a:picLocks noChangeAspect="1"/>
          </p:cNvPicPr>
          <p:nvPr/>
        </p:nvPicPr>
        <p:blipFill>
          <a:blip r:embed="rId4" cstate="print"/>
          <a:srcRect/>
          <a:stretch>
            <a:fillRect/>
          </a:stretch>
        </p:blipFill>
        <p:spPr>
          <a:xfrm>
            <a:off x="130269" y="1632031"/>
            <a:ext cx="771499" cy="1540430"/>
          </a:xfrm>
          <a:prstGeom prst="rect">
            <a:avLst/>
          </a:prstGeom>
          <a:effectLst>
            <a:softEdge rad="63500"/>
          </a:effectLst>
        </p:spPr>
      </p:pic>
      <p:pic>
        <p:nvPicPr>
          <p:cNvPr id="18" name="Picture 17" descr="Halogen.jpg"/>
          <p:cNvPicPr>
            <a:picLocks noChangeAspect="1"/>
          </p:cNvPicPr>
          <p:nvPr/>
        </p:nvPicPr>
        <p:blipFill>
          <a:blip r:embed="rId5" cstate="print"/>
          <a:stretch>
            <a:fillRect/>
          </a:stretch>
        </p:blipFill>
        <p:spPr>
          <a:xfrm>
            <a:off x="1156965" y="2385681"/>
            <a:ext cx="542811" cy="540399"/>
          </a:xfrm>
          <a:prstGeom prst="rect">
            <a:avLst/>
          </a:prstGeom>
          <a:effectLst>
            <a:reflection blurRad="6350" stA="52000" endA="300" endPos="35000" dir="5400000" sy="-100000" algn="bl" rotWithShape="0"/>
          </a:effectLst>
        </p:spPr>
      </p:pic>
      <p:pic>
        <p:nvPicPr>
          <p:cNvPr id="23" name="Picture 22" descr="original.jpg"/>
          <p:cNvPicPr>
            <a:picLocks noChangeAspect="1"/>
          </p:cNvPicPr>
          <p:nvPr/>
        </p:nvPicPr>
        <p:blipFill>
          <a:blip r:embed="rId6" cstate="print"/>
          <a:srcRect/>
          <a:stretch>
            <a:fillRect/>
          </a:stretch>
        </p:blipFill>
        <p:spPr>
          <a:xfrm>
            <a:off x="1928823" y="1576346"/>
            <a:ext cx="671655" cy="1698721"/>
          </a:xfrm>
          <a:prstGeom prst="rect">
            <a:avLst/>
          </a:prstGeom>
          <a:effectLst>
            <a:softEdge rad="63500"/>
          </a:effectLst>
        </p:spPr>
      </p:pic>
      <p:sp>
        <p:nvSpPr>
          <p:cNvPr id="24" name="Rectangle 23"/>
          <p:cNvSpPr/>
          <p:nvPr/>
        </p:nvSpPr>
        <p:spPr>
          <a:xfrm>
            <a:off x="1909823" y="809778"/>
            <a:ext cx="4551680" cy="3951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80000"/>
              </a:lnSpc>
            </a:pPr>
            <a:r>
              <a:rPr lang="en-US" sz="2400" b="1" spc="50" dirty="0">
                <a:ln w="11430"/>
                <a:solidFill>
                  <a:srgbClr val="03D1ED"/>
                </a:solidFill>
                <a:effectLst>
                  <a:outerShdw blurRad="76200" dist="50800" dir="5400000" algn="tl" rotWithShape="0">
                    <a:srgbClr val="000000">
                      <a:alpha val="65000"/>
                    </a:srgbClr>
                  </a:outerShdw>
                </a:effectLst>
              </a:rPr>
              <a:t>Energy efficiency of lighting</a:t>
            </a:r>
            <a:endParaRPr lang="en-US" sz="2400" b="1" spc="50" dirty="0">
              <a:ln w="11430"/>
              <a:solidFill>
                <a:srgbClr val="03D1ED"/>
              </a:solidFill>
              <a:effectLst>
                <a:outerShdw blurRad="76200" dist="50800" dir="5400000" algn="tl" rotWithShape="0">
                  <a:srgbClr val="000000">
                    <a:alpha val="65000"/>
                  </a:srgbClr>
                </a:outerShdw>
              </a:effectLst>
            </a:endParaRPr>
          </a:p>
        </p:txBody>
      </p:sp>
      <p:pic>
        <p:nvPicPr>
          <p:cNvPr id="2060" name="Picture 12" descr="http://assets2.ignimgs.com/2015/03/10/1280-tron-legacyjpg-52a81e_1280w.jpg"/>
          <p:cNvPicPr>
            <a:picLocks noChangeAspect="1" noChangeArrowheads="1"/>
          </p:cNvPicPr>
          <p:nvPr/>
        </p:nvPicPr>
        <p:blipFill>
          <a:blip r:embed="rId7" cstate="print"/>
          <a:srcRect/>
          <a:stretch>
            <a:fillRect/>
          </a:stretch>
        </p:blipFill>
        <p:spPr bwMode="auto">
          <a:xfrm>
            <a:off x="3793417" y="1428312"/>
            <a:ext cx="3064583" cy="1723828"/>
          </a:xfrm>
          <a:prstGeom prst="rect">
            <a:avLst/>
          </a:prstGeom>
          <a:noFill/>
        </p:spPr>
      </p:pic>
      <p:pic>
        <p:nvPicPr>
          <p:cNvPr id="26" name="Picture 25" descr="original.jpg"/>
          <p:cNvPicPr>
            <a:picLocks noChangeAspect="1"/>
          </p:cNvPicPr>
          <p:nvPr/>
        </p:nvPicPr>
        <p:blipFill>
          <a:blip r:embed="rId8" cstate="print"/>
          <a:srcRect/>
          <a:stretch>
            <a:fillRect/>
          </a:stretch>
        </p:blipFill>
        <p:spPr>
          <a:xfrm>
            <a:off x="2896300" y="1531384"/>
            <a:ext cx="784449" cy="1523973"/>
          </a:xfrm>
          <a:prstGeom prst="rect">
            <a:avLst/>
          </a:prstGeom>
          <a:effectLst>
            <a:softEdge rad="63500"/>
          </a:effectLst>
        </p:spPr>
      </p:pic>
      <p:sp>
        <p:nvSpPr>
          <p:cNvPr id="27" name="TextBox 26"/>
          <p:cNvSpPr txBox="1"/>
          <p:nvPr/>
        </p:nvSpPr>
        <p:spPr>
          <a:xfrm>
            <a:off x="45720" y="3143620"/>
            <a:ext cx="6653515" cy="193899"/>
          </a:xfrm>
          <a:prstGeom prst="rect">
            <a:avLst/>
          </a:prstGeom>
          <a:noFill/>
        </p:spPr>
        <p:txBody>
          <a:bodyPr wrap="square" lIns="0" tIns="0" rIns="0" bIns="0" rtlCol="0">
            <a:spAutoFit/>
          </a:bodyPr>
          <a:lstStyle/>
          <a:p>
            <a:pPr>
              <a:lnSpc>
                <a:spcPct val="90000"/>
              </a:lnSpc>
            </a:pPr>
            <a:r>
              <a:rPr lang="en-US" sz="1400" spc="-20" dirty="0">
                <a:solidFill>
                  <a:prstClr val="black"/>
                </a:solidFill>
              </a:rPr>
              <a:t>Incandescent    Halogen     Fluorescent           LED                                Electroluminescence</a:t>
            </a:r>
          </a:p>
        </p:txBody>
      </p:sp>
      <p:pic>
        <p:nvPicPr>
          <p:cNvPr id="2062" name="Picture 14" descr="https://upload.wikimedia.org/wikipedia/commons/3/35/Electric_bulb_filament.jpg"/>
          <p:cNvPicPr>
            <a:picLocks noChangeAspect="1" noChangeArrowheads="1"/>
          </p:cNvPicPr>
          <p:nvPr/>
        </p:nvPicPr>
        <p:blipFill>
          <a:blip r:embed="rId9" cstate="print">
            <a:lum bright="10000" contrast="20000"/>
          </a:blip>
          <a:srcRect/>
          <a:stretch>
            <a:fillRect/>
          </a:stretch>
        </p:blipFill>
        <p:spPr bwMode="auto">
          <a:xfrm rot="5400000">
            <a:off x="5205245" y="3898962"/>
            <a:ext cx="2227823" cy="1077687"/>
          </a:xfrm>
          <a:prstGeom prst="rect">
            <a:avLst/>
          </a:prstGeom>
          <a:noFill/>
        </p:spPr>
      </p:pic>
      <p:pic>
        <p:nvPicPr>
          <p:cNvPr id="33" name="Picture 32" descr="FluorescentDiagram.jpg"/>
          <p:cNvPicPr>
            <a:picLocks noChangeAspect="1"/>
          </p:cNvPicPr>
          <p:nvPr/>
        </p:nvPicPr>
        <p:blipFill>
          <a:blip r:embed="rId10" cstate="print"/>
          <a:stretch>
            <a:fillRect/>
          </a:stretch>
        </p:blipFill>
        <p:spPr>
          <a:xfrm>
            <a:off x="0" y="5805883"/>
            <a:ext cx="2626348" cy="1971512"/>
          </a:xfrm>
          <a:prstGeom prst="rect">
            <a:avLst/>
          </a:prstGeom>
        </p:spPr>
      </p:pic>
      <p:grpSp>
        <p:nvGrpSpPr>
          <p:cNvPr id="2" name="Group 34"/>
          <p:cNvGrpSpPr/>
          <p:nvPr/>
        </p:nvGrpSpPr>
        <p:grpSpPr>
          <a:xfrm>
            <a:off x="15498" y="3372120"/>
            <a:ext cx="2950629" cy="2349411"/>
            <a:chOff x="0" y="3920760"/>
            <a:chExt cx="2950629" cy="2349411"/>
          </a:xfrm>
        </p:grpSpPr>
        <p:pic>
          <p:nvPicPr>
            <p:cNvPr id="2068" name="Picture 20" descr="http://www.chemistryland.com/CHM151S/07-Atomic%20Structure/Spectra/TemperatureGraph.jpg"/>
            <p:cNvPicPr>
              <a:picLocks noChangeAspect="1" noChangeArrowheads="1"/>
            </p:cNvPicPr>
            <p:nvPr/>
          </p:nvPicPr>
          <p:blipFill>
            <a:blip r:embed="rId11" cstate="print"/>
            <a:srcRect b="4526"/>
            <a:stretch>
              <a:fillRect/>
            </a:stretch>
          </p:blipFill>
          <p:spPr bwMode="auto">
            <a:xfrm>
              <a:off x="0" y="3920760"/>
              <a:ext cx="2950629" cy="2349411"/>
            </a:xfrm>
            <a:prstGeom prst="rect">
              <a:avLst/>
            </a:prstGeom>
            <a:noFill/>
          </p:spPr>
        </p:pic>
        <p:sp>
          <p:nvSpPr>
            <p:cNvPr id="34" name="Rectangle 33"/>
            <p:cNvSpPr/>
            <p:nvPr/>
          </p:nvSpPr>
          <p:spPr>
            <a:xfrm>
              <a:off x="1280159" y="4042954"/>
              <a:ext cx="836023"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TextBox 28"/>
          <p:cNvSpPr txBox="1"/>
          <p:nvPr/>
        </p:nvSpPr>
        <p:spPr>
          <a:xfrm>
            <a:off x="2997925" y="3400569"/>
            <a:ext cx="2651760" cy="2160591"/>
          </a:xfrm>
          <a:prstGeom prst="rect">
            <a:avLst/>
          </a:prstGeom>
          <a:noFill/>
        </p:spPr>
        <p:txBody>
          <a:bodyPr wrap="square" lIns="0" tIns="0" rIns="0" bIns="0" rtlCol="0">
            <a:spAutoFit/>
          </a:bodyPr>
          <a:lstStyle/>
          <a:p>
            <a:pPr>
              <a:lnSpc>
                <a:spcPct val="90000"/>
              </a:lnSpc>
            </a:pPr>
            <a:r>
              <a:rPr lang="en-US" sz="1200" b="1" spc="-20" dirty="0">
                <a:solidFill>
                  <a:prstClr val="black"/>
                </a:solidFill>
              </a:rPr>
              <a:t>Incandescent bulbs:</a:t>
            </a:r>
            <a:r>
              <a:rPr lang="en-US" sz="1200" spc="-20" dirty="0">
                <a:solidFill>
                  <a:prstClr val="black"/>
                </a:solidFill>
              </a:rPr>
              <a:t>     Halogen and standard incandescent bulbs both depend on heating up a tungsten filament until it glows.    Halogen bulbs contain a halogen such as iodine or bromine which lengthens the life of the tungsten filament.    The temperature of the filament for a standard incandescent bulb is about 2700 Kelvin.  That means about </a:t>
            </a:r>
            <a:r>
              <a:rPr lang="en-US" sz="1200" b="1" spc="-20" dirty="0">
                <a:solidFill>
                  <a:prstClr val="black"/>
                </a:solidFill>
              </a:rPr>
              <a:t>95% </a:t>
            </a:r>
            <a:r>
              <a:rPr lang="en-US" sz="1200" spc="-20" dirty="0">
                <a:solidFill>
                  <a:prstClr val="black"/>
                </a:solidFill>
              </a:rPr>
              <a:t>of the light it creates is in the </a:t>
            </a:r>
            <a:r>
              <a:rPr lang="en-US" sz="1200" b="1" spc="-20" dirty="0">
                <a:solidFill>
                  <a:prstClr val="black"/>
                </a:solidFill>
              </a:rPr>
              <a:t>infrared</a:t>
            </a:r>
            <a:r>
              <a:rPr lang="en-US" sz="1200" spc="-20" dirty="0">
                <a:solidFill>
                  <a:prstClr val="black"/>
                </a:solidFill>
              </a:rPr>
              <a:t> region that </a:t>
            </a:r>
            <a:r>
              <a:rPr lang="en-US" sz="1200" b="1" spc="-20" dirty="0">
                <a:solidFill>
                  <a:prstClr val="black"/>
                </a:solidFill>
              </a:rPr>
              <a:t>we cannot see</a:t>
            </a:r>
            <a:r>
              <a:rPr lang="en-US" sz="1200" spc="-20" dirty="0">
                <a:solidFill>
                  <a:prstClr val="black"/>
                </a:solidFill>
              </a:rPr>
              <a:t>.    A halogen bulb filament is about 3200 Kelvin so its output shifts closer to visible light making it a little more efficient.</a:t>
            </a:r>
            <a:endParaRPr lang="en-US" sz="1200" dirty="0">
              <a:solidFill>
                <a:prstClr val="black"/>
              </a:solidFill>
            </a:endParaRPr>
          </a:p>
        </p:txBody>
      </p:sp>
      <p:sp>
        <p:nvSpPr>
          <p:cNvPr id="36" name="TextBox 35"/>
          <p:cNvSpPr txBox="1"/>
          <p:nvPr/>
        </p:nvSpPr>
        <p:spPr>
          <a:xfrm>
            <a:off x="2693124" y="5798244"/>
            <a:ext cx="4164875" cy="1495794"/>
          </a:xfrm>
          <a:prstGeom prst="rect">
            <a:avLst/>
          </a:prstGeom>
          <a:noFill/>
        </p:spPr>
        <p:txBody>
          <a:bodyPr wrap="square" lIns="0" tIns="0" rIns="0" bIns="0" rtlCol="0">
            <a:spAutoFit/>
          </a:bodyPr>
          <a:lstStyle/>
          <a:p>
            <a:pPr>
              <a:lnSpc>
                <a:spcPct val="90000"/>
              </a:lnSpc>
            </a:pPr>
            <a:r>
              <a:rPr lang="en-US" sz="1200" b="1" spc="-20" dirty="0">
                <a:solidFill>
                  <a:prstClr val="black"/>
                </a:solidFill>
              </a:rPr>
              <a:t>Fluorescent bulbs:</a:t>
            </a:r>
            <a:r>
              <a:rPr lang="en-US" sz="1200" spc="-20" dirty="0">
                <a:solidFill>
                  <a:prstClr val="black"/>
                </a:solidFill>
              </a:rPr>
              <a:t>     Fluorescent lamps have a different strategy for making light.   They use </a:t>
            </a:r>
            <a:r>
              <a:rPr lang="en-US" sz="1200" b="1" spc="-20" dirty="0">
                <a:solidFill>
                  <a:prstClr val="black"/>
                </a:solidFill>
              </a:rPr>
              <a:t>high voltage</a:t>
            </a:r>
            <a:r>
              <a:rPr lang="en-US" sz="1200" spc="-20" dirty="0">
                <a:solidFill>
                  <a:prstClr val="black"/>
                </a:solidFill>
              </a:rPr>
              <a:t> to cause </a:t>
            </a:r>
            <a:r>
              <a:rPr lang="en-US" sz="1200" b="1" spc="-20" dirty="0">
                <a:solidFill>
                  <a:prstClr val="black"/>
                </a:solidFill>
              </a:rPr>
              <a:t>electrons</a:t>
            </a:r>
            <a:r>
              <a:rPr lang="en-US" sz="1200" spc="-20" dirty="0">
                <a:solidFill>
                  <a:prstClr val="black"/>
                </a:solidFill>
              </a:rPr>
              <a:t> to </a:t>
            </a:r>
            <a:r>
              <a:rPr lang="en-US" sz="1200" b="1" spc="-20" dirty="0">
                <a:solidFill>
                  <a:prstClr val="black"/>
                </a:solidFill>
              </a:rPr>
              <a:t>jump</a:t>
            </a:r>
            <a:r>
              <a:rPr lang="en-US" sz="1200" spc="-20" dirty="0">
                <a:solidFill>
                  <a:prstClr val="black"/>
                </a:solidFill>
              </a:rPr>
              <a:t> from mercury atom to mercury atom.  As </a:t>
            </a:r>
            <a:r>
              <a:rPr lang="en-US" sz="1200" b="1" spc="-20" dirty="0">
                <a:solidFill>
                  <a:prstClr val="black"/>
                </a:solidFill>
              </a:rPr>
              <a:t>electrons fall into orbit</a:t>
            </a:r>
            <a:r>
              <a:rPr lang="en-US" sz="1200" spc="-20" dirty="0">
                <a:solidFill>
                  <a:prstClr val="black"/>
                </a:solidFill>
              </a:rPr>
              <a:t> around a mercury atom, </a:t>
            </a:r>
            <a:r>
              <a:rPr lang="en-US" sz="1200" b="1" spc="-20" dirty="0">
                <a:solidFill>
                  <a:prstClr val="black"/>
                </a:solidFill>
              </a:rPr>
              <a:t>they give off a photon</a:t>
            </a:r>
            <a:r>
              <a:rPr lang="en-US" sz="1200" spc="-20" dirty="0">
                <a:solidFill>
                  <a:prstClr val="black"/>
                </a:solidFill>
              </a:rPr>
              <a:t> (packet) of ultraviolet light.  When a UV photon strikes phosphors that coat the inner wall of the fluorescent tube, the phosphors absorb the UV light and emit visible light of specific wavelengths.   The below spectrum shows that one particular fluorescent lamp had phosphors that emitted blue, turquoise, green, yellow, and red light.  The corresponding</a:t>
            </a:r>
            <a:endParaRPr lang="en-US" sz="1200" dirty="0">
              <a:solidFill>
                <a:prstClr val="black"/>
              </a:solidFill>
            </a:endParaRPr>
          </a:p>
        </p:txBody>
      </p:sp>
      <p:pic>
        <p:nvPicPr>
          <p:cNvPr id="2070" name="Picture 22" descr="http://www.chemistryland.com/CHM107Lab/Exp7/Spectroscope/FluorescentSpectrumBoth.jpg"/>
          <p:cNvPicPr>
            <a:picLocks noChangeAspect="1" noChangeArrowheads="1"/>
          </p:cNvPicPr>
          <p:nvPr/>
        </p:nvPicPr>
        <p:blipFill>
          <a:blip r:embed="rId12" cstate="print"/>
          <a:srcRect l="4651"/>
          <a:stretch>
            <a:fillRect/>
          </a:stretch>
        </p:blipFill>
        <p:spPr bwMode="auto">
          <a:xfrm>
            <a:off x="2697485" y="7307132"/>
            <a:ext cx="1606731" cy="529046"/>
          </a:xfrm>
          <a:prstGeom prst="rect">
            <a:avLst/>
          </a:prstGeom>
          <a:noFill/>
        </p:spPr>
      </p:pic>
      <p:sp>
        <p:nvSpPr>
          <p:cNvPr id="38" name="TextBox 37"/>
          <p:cNvSpPr txBox="1"/>
          <p:nvPr/>
        </p:nvSpPr>
        <p:spPr>
          <a:xfrm>
            <a:off x="4343401" y="7263468"/>
            <a:ext cx="2403566" cy="664797"/>
          </a:xfrm>
          <a:prstGeom prst="rect">
            <a:avLst/>
          </a:prstGeom>
          <a:noFill/>
        </p:spPr>
        <p:txBody>
          <a:bodyPr wrap="square" lIns="0" tIns="0" rIns="0" bIns="0" rtlCol="0">
            <a:spAutoFit/>
          </a:bodyPr>
          <a:lstStyle/>
          <a:p>
            <a:pPr>
              <a:lnSpc>
                <a:spcPct val="90000"/>
              </a:lnSpc>
            </a:pPr>
            <a:r>
              <a:rPr lang="en-US" sz="1200" dirty="0">
                <a:solidFill>
                  <a:prstClr val="black"/>
                </a:solidFill>
              </a:rPr>
              <a:t>wavelengths for these colors are 440nm, 495nm, 540nm, 590nm, &amp; 620nm.  Our eyes perceive them together as white light.</a:t>
            </a:r>
          </a:p>
        </p:txBody>
      </p:sp>
      <p:sp>
        <p:nvSpPr>
          <p:cNvPr id="39" name="TextBox 38"/>
          <p:cNvSpPr txBox="1"/>
          <p:nvPr/>
        </p:nvSpPr>
        <p:spPr>
          <a:xfrm>
            <a:off x="1763284" y="5593400"/>
            <a:ext cx="1294962" cy="161583"/>
          </a:xfrm>
          <a:prstGeom prst="rect">
            <a:avLst/>
          </a:prstGeom>
          <a:noFill/>
        </p:spPr>
        <p:txBody>
          <a:bodyPr wrap="square" lIns="0" tIns="0" rIns="0" bIns="0" rtlCol="0">
            <a:spAutoFit/>
          </a:bodyPr>
          <a:lstStyle/>
          <a:p>
            <a:r>
              <a:rPr lang="en-US" sz="1050" b="1" dirty="0">
                <a:solidFill>
                  <a:prstClr val="black"/>
                </a:solidFill>
              </a:rPr>
              <a:t>Wavelength (</a:t>
            </a:r>
            <a:r>
              <a:rPr lang="en-US" sz="1050" b="1" dirty="0">
                <a:solidFill>
                  <a:prstClr val="black"/>
                </a:solidFill>
                <a:sym typeface="Mathematica1Mono"/>
              </a:rPr>
              <a:t>)  in m</a:t>
            </a:r>
            <a:endParaRPr lang="en-US" sz="1050" b="1" dirty="0">
              <a:solidFill>
                <a:prstClr val="black"/>
              </a:solidFill>
            </a:endParaRPr>
          </a:p>
        </p:txBody>
      </p:sp>
      <p:pic>
        <p:nvPicPr>
          <p:cNvPr id="42" name="Picture 41" descr="PnJunction-LED-E.svg.png"/>
          <p:cNvPicPr>
            <a:picLocks noChangeAspect="1"/>
          </p:cNvPicPr>
          <p:nvPr/>
        </p:nvPicPr>
        <p:blipFill>
          <a:blip r:embed="rId13" cstate="print"/>
          <a:srcRect/>
          <a:stretch>
            <a:fillRect/>
          </a:stretch>
        </p:blipFill>
        <p:spPr>
          <a:xfrm>
            <a:off x="37475" y="7814060"/>
            <a:ext cx="2640330" cy="1329940"/>
          </a:xfrm>
          <a:prstGeom prst="rect">
            <a:avLst/>
          </a:prstGeom>
        </p:spPr>
      </p:pic>
      <p:sp>
        <p:nvSpPr>
          <p:cNvPr id="43" name="TextBox 42"/>
          <p:cNvSpPr txBox="1"/>
          <p:nvPr/>
        </p:nvSpPr>
        <p:spPr>
          <a:xfrm>
            <a:off x="2670640" y="7969496"/>
            <a:ext cx="4164875" cy="1100173"/>
          </a:xfrm>
          <a:prstGeom prst="rect">
            <a:avLst/>
          </a:prstGeom>
          <a:noFill/>
        </p:spPr>
        <p:txBody>
          <a:bodyPr wrap="square" lIns="0" tIns="0" rIns="0" bIns="0" rtlCol="0">
            <a:spAutoFit/>
          </a:bodyPr>
          <a:lstStyle/>
          <a:p>
            <a:pPr>
              <a:lnSpc>
                <a:spcPct val="85000"/>
              </a:lnSpc>
            </a:pPr>
            <a:r>
              <a:rPr lang="en-US" sz="1200" b="1" spc="-20" dirty="0">
                <a:solidFill>
                  <a:prstClr val="black"/>
                </a:solidFill>
              </a:rPr>
              <a:t>LEDs and Electroluminescence:</a:t>
            </a:r>
            <a:r>
              <a:rPr lang="en-US" sz="1200" spc="-20" dirty="0">
                <a:solidFill>
                  <a:prstClr val="black"/>
                </a:solidFill>
              </a:rPr>
              <a:t>     Both LEDs and Electroluminescent lights are based on electrons jumping across two different materials.    In LEDs </a:t>
            </a:r>
            <a:r>
              <a:rPr lang="en-US" sz="1200" b="1" spc="-20" dirty="0">
                <a:solidFill>
                  <a:prstClr val="black"/>
                </a:solidFill>
              </a:rPr>
              <a:t>low</a:t>
            </a:r>
            <a:r>
              <a:rPr lang="en-US" sz="1200" spc="-20" dirty="0">
                <a:solidFill>
                  <a:prstClr val="black"/>
                </a:solidFill>
              </a:rPr>
              <a:t> voltage pushes electrons across the junction between p-type and n-type semi-conductors.  When electrons fall into the holes, they give off light.  In electroluminescent lights, alternating </a:t>
            </a:r>
            <a:r>
              <a:rPr lang="en-US" sz="1200" b="1" spc="-20" dirty="0">
                <a:solidFill>
                  <a:prstClr val="black"/>
                </a:solidFill>
              </a:rPr>
              <a:t>high</a:t>
            </a:r>
            <a:r>
              <a:rPr lang="en-US" sz="1200" spc="-20" dirty="0">
                <a:solidFill>
                  <a:prstClr val="black"/>
                </a:solidFill>
              </a:rPr>
              <a:t> voltages cause electrons to jump from an insulator layer to a layer of phosphors.</a:t>
            </a:r>
            <a:endParaRPr lang="en-US" sz="1200" dirty="0">
              <a:solidFill>
                <a:prstClr val="black"/>
              </a:solidFill>
            </a:endParaRPr>
          </a:p>
        </p:txBody>
      </p:sp>
      <p:sp>
        <p:nvSpPr>
          <p:cNvPr id="25" name="Rectangle 24"/>
          <p:cNvSpPr/>
          <p:nvPr/>
        </p:nvSpPr>
        <p:spPr>
          <a:xfrm>
            <a:off x="88231" y="2566737"/>
            <a:ext cx="168442"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http://www.hometrainingtools.com/media/catalog/product/cache/1/image/9df78eab33525d08d6e5fb8d27136e95/O/P/OP-SPEQUA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78904" y="7600662"/>
            <a:ext cx="1476531" cy="1093633"/>
          </a:xfrm>
          <a:prstGeom prst="rect">
            <a:avLst/>
          </a:prstGeom>
          <a:noFill/>
        </p:spPr>
      </p:pic>
      <p:pic>
        <p:nvPicPr>
          <p:cNvPr id="92167" name="Picture 7" descr="http://www.envirogadget.com/wp-content/uploads/2010/10/Radiometer.jpg"/>
          <p:cNvPicPr>
            <a:picLocks noChangeAspect="1" noChangeArrowheads="1"/>
          </p:cNvPicPr>
          <p:nvPr/>
        </p:nvPicPr>
        <p:blipFill>
          <a:blip r:embed="rId4" cstate="print"/>
          <a:srcRect/>
          <a:stretch>
            <a:fillRect/>
          </a:stretch>
        </p:blipFill>
        <p:spPr bwMode="auto">
          <a:xfrm>
            <a:off x="0" y="5877072"/>
            <a:ext cx="1043940" cy="1434685"/>
          </a:xfrm>
          <a:prstGeom prst="rect">
            <a:avLst/>
          </a:prstGeom>
          <a:noFill/>
        </p:spPr>
      </p:pic>
      <p:pic>
        <p:nvPicPr>
          <p:cNvPr id="92165" name="Picture 5"/>
          <p:cNvPicPr>
            <a:picLocks noChangeAspect="1" noChangeArrowheads="1"/>
          </p:cNvPicPr>
          <p:nvPr/>
        </p:nvPicPr>
        <p:blipFill>
          <a:blip r:embed="rId5" cstate="print"/>
          <a:srcRect/>
          <a:stretch>
            <a:fillRect/>
          </a:stretch>
        </p:blipFill>
        <p:spPr bwMode="auto">
          <a:xfrm>
            <a:off x="0" y="2547628"/>
            <a:ext cx="1415332" cy="1364616"/>
          </a:xfrm>
          <a:prstGeom prst="rect">
            <a:avLst/>
          </a:prstGeom>
          <a:noFill/>
          <a:ln w="9525">
            <a:noFill/>
            <a:miter lim="800000"/>
            <a:headEnd/>
            <a:tailEnd/>
          </a:ln>
        </p:spPr>
      </p:pic>
      <p:pic>
        <p:nvPicPr>
          <p:cNvPr id="92164" name="Picture 4" descr="http://rimstar.org/efficiency_conservation/kill_a_watt_meter/watt_meter_montage.jpg"/>
          <p:cNvPicPr>
            <a:picLocks noChangeAspect="1" noChangeArrowheads="1"/>
          </p:cNvPicPr>
          <p:nvPr/>
        </p:nvPicPr>
        <p:blipFill>
          <a:blip r:embed="rId6" cstate="print"/>
          <a:srcRect r="29638" b="13233"/>
          <a:stretch>
            <a:fillRect/>
          </a:stretch>
        </p:blipFill>
        <p:spPr bwMode="auto">
          <a:xfrm>
            <a:off x="3755430" y="397567"/>
            <a:ext cx="2145339" cy="1652763"/>
          </a:xfrm>
          <a:prstGeom prst="rect">
            <a:avLst/>
          </a:prstGeom>
          <a:noFill/>
        </p:spPr>
      </p:pic>
      <p:pic>
        <p:nvPicPr>
          <p:cNvPr id="17" name="Picture 16" descr="original.jpg"/>
          <p:cNvPicPr>
            <a:picLocks noChangeAspect="1"/>
          </p:cNvPicPr>
          <p:nvPr/>
        </p:nvPicPr>
        <p:blipFill>
          <a:blip r:embed="rId7" cstate="print"/>
          <a:srcRect/>
          <a:stretch>
            <a:fillRect/>
          </a:stretch>
        </p:blipFill>
        <p:spPr>
          <a:xfrm>
            <a:off x="110675" y="428350"/>
            <a:ext cx="771499" cy="1358651"/>
          </a:xfrm>
          <a:prstGeom prst="rect">
            <a:avLst/>
          </a:prstGeom>
          <a:effectLst>
            <a:softEdge rad="63500"/>
          </a:effectLst>
        </p:spPr>
      </p:pic>
      <p:pic>
        <p:nvPicPr>
          <p:cNvPr id="18" name="Picture 17" descr="Halogen.jpg"/>
          <p:cNvPicPr>
            <a:picLocks noChangeAspect="1"/>
          </p:cNvPicPr>
          <p:nvPr/>
        </p:nvPicPr>
        <p:blipFill>
          <a:blip r:embed="rId8" cstate="print"/>
          <a:stretch>
            <a:fillRect/>
          </a:stretch>
        </p:blipFill>
        <p:spPr>
          <a:xfrm>
            <a:off x="1137371" y="1182000"/>
            <a:ext cx="542811" cy="540399"/>
          </a:xfrm>
          <a:prstGeom prst="rect">
            <a:avLst/>
          </a:prstGeom>
          <a:effectLst/>
        </p:spPr>
      </p:pic>
      <p:pic>
        <p:nvPicPr>
          <p:cNvPr id="23" name="Picture 22" descr="original.jpg"/>
          <p:cNvPicPr>
            <a:picLocks noChangeAspect="1"/>
          </p:cNvPicPr>
          <p:nvPr/>
        </p:nvPicPr>
        <p:blipFill>
          <a:blip r:embed="rId9" cstate="print"/>
          <a:srcRect/>
          <a:stretch>
            <a:fillRect/>
          </a:stretch>
        </p:blipFill>
        <p:spPr>
          <a:xfrm>
            <a:off x="1909229" y="372665"/>
            <a:ext cx="671655" cy="1477037"/>
          </a:xfrm>
          <a:prstGeom prst="rect">
            <a:avLst/>
          </a:prstGeom>
          <a:effectLst>
            <a:softEdge rad="63500"/>
          </a:effectLst>
        </p:spPr>
      </p:pic>
      <p:pic>
        <p:nvPicPr>
          <p:cNvPr id="26" name="Picture 25" descr="original.jpg"/>
          <p:cNvPicPr>
            <a:picLocks noChangeAspect="1"/>
          </p:cNvPicPr>
          <p:nvPr/>
        </p:nvPicPr>
        <p:blipFill>
          <a:blip r:embed="rId10" cstate="print"/>
          <a:srcRect/>
          <a:stretch>
            <a:fillRect/>
          </a:stretch>
        </p:blipFill>
        <p:spPr>
          <a:xfrm>
            <a:off x="2876706" y="343378"/>
            <a:ext cx="784449" cy="1523973"/>
          </a:xfrm>
          <a:prstGeom prst="rect">
            <a:avLst/>
          </a:prstGeom>
          <a:effectLst>
            <a:softEdge rad="63500"/>
          </a:effectLst>
        </p:spPr>
      </p:pic>
      <p:sp>
        <p:nvSpPr>
          <p:cNvPr id="27" name="TextBox 26"/>
          <p:cNvSpPr txBox="1"/>
          <p:nvPr/>
        </p:nvSpPr>
        <p:spPr>
          <a:xfrm>
            <a:off x="83602" y="1898333"/>
            <a:ext cx="3611301" cy="193899"/>
          </a:xfrm>
          <a:prstGeom prst="rect">
            <a:avLst/>
          </a:prstGeom>
          <a:noFill/>
        </p:spPr>
        <p:txBody>
          <a:bodyPr wrap="square" lIns="0" tIns="0" rIns="0" bIns="0" rtlCol="0">
            <a:spAutoFit/>
          </a:bodyPr>
          <a:lstStyle/>
          <a:p>
            <a:pPr>
              <a:lnSpc>
                <a:spcPct val="90000"/>
              </a:lnSpc>
            </a:pPr>
            <a:r>
              <a:rPr lang="en-US" sz="1400" spc="-20" dirty="0">
                <a:solidFill>
                  <a:prstClr val="black"/>
                </a:solidFill>
              </a:rPr>
              <a:t>Incandescent    Halogen     Fluorescent           LED    </a:t>
            </a:r>
          </a:p>
        </p:txBody>
      </p:sp>
      <p:sp>
        <p:nvSpPr>
          <p:cNvPr id="29" name="TextBox 28"/>
          <p:cNvSpPr txBox="1"/>
          <p:nvPr/>
        </p:nvSpPr>
        <p:spPr>
          <a:xfrm>
            <a:off x="979522" y="7236283"/>
            <a:ext cx="5608653" cy="166199"/>
          </a:xfrm>
          <a:prstGeom prst="rect">
            <a:avLst/>
          </a:prstGeom>
          <a:noFill/>
        </p:spPr>
        <p:txBody>
          <a:bodyPr wrap="square" lIns="0" tIns="0" rIns="0" bIns="0" rtlCol="0">
            <a:spAutoFit/>
          </a:bodyPr>
          <a:lstStyle/>
          <a:p>
            <a:pPr>
              <a:lnSpc>
                <a:spcPct val="90000"/>
              </a:lnSpc>
            </a:pPr>
            <a:r>
              <a:rPr lang="en-US" sz="1200" b="1" spc="-20" dirty="0">
                <a:solidFill>
                  <a:prstClr val="black"/>
                </a:solidFill>
              </a:rPr>
              <a:t>4) Bulb that made the Radiometer spin the fastest:</a:t>
            </a:r>
            <a:r>
              <a:rPr lang="en-US" sz="1200" spc="-20" dirty="0">
                <a:solidFill>
                  <a:prstClr val="black"/>
                </a:solidFill>
              </a:rPr>
              <a:t>   ________________</a:t>
            </a:r>
            <a:endParaRPr lang="en-US" sz="1200" dirty="0">
              <a:solidFill>
                <a:prstClr val="black"/>
              </a:solidFill>
            </a:endParaRPr>
          </a:p>
        </p:txBody>
      </p:sp>
      <p:sp>
        <p:nvSpPr>
          <p:cNvPr id="36" name="TextBox 35"/>
          <p:cNvSpPr txBox="1"/>
          <p:nvPr/>
        </p:nvSpPr>
        <p:spPr>
          <a:xfrm>
            <a:off x="99060" y="4524261"/>
            <a:ext cx="6583176" cy="498598"/>
          </a:xfrm>
          <a:prstGeom prst="rect">
            <a:avLst/>
          </a:prstGeom>
          <a:noFill/>
        </p:spPr>
        <p:txBody>
          <a:bodyPr wrap="square" lIns="0" tIns="0" rIns="0" bIns="0" rtlCol="0">
            <a:spAutoFit/>
          </a:bodyPr>
          <a:lstStyle/>
          <a:p>
            <a:pPr>
              <a:lnSpc>
                <a:spcPct val="90000"/>
              </a:lnSpc>
            </a:pPr>
            <a:r>
              <a:rPr lang="en-US" sz="1200" b="1" spc="-20" dirty="0">
                <a:solidFill>
                  <a:prstClr val="black"/>
                </a:solidFill>
              </a:rPr>
              <a:t>Comparing bulb efficiency:</a:t>
            </a:r>
            <a:r>
              <a:rPr lang="en-US" sz="1200" spc="-20" dirty="0">
                <a:solidFill>
                  <a:prstClr val="black"/>
                </a:solidFill>
              </a:rPr>
              <a:t>     Since these bulbs are have different wattages,  it’s not fair to judge their efficiency by the lux value ; however, by dividing the lux value by the watt value, we get lux per 1 watt.   That allows you to compare them fairly because you are discovering how many lux each watt of that bulb produces.   </a:t>
            </a:r>
          </a:p>
        </p:txBody>
      </p:sp>
      <p:sp>
        <p:nvSpPr>
          <p:cNvPr id="43" name="TextBox 42"/>
          <p:cNvSpPr txBox="1"/>
          <p:nvPr/>
        </p:nvSpPr>
        <p:spPr>
          <a:xfrm>
            <a:off x="982980" y="5886646"/>
            <a:ext cx="5753100" cy="1329595"/>
          </a:xfrm>
          <a:prstGeom prst="rect">
            <a:avLst/>
          </a:prstGeom>
          <a:noFill/>
        </p:spPr>
        <p:txBody>
          <a:bodyPr wrap="square" lIns="0" tIns="0" rIns="0" bIns="0" rtlCol="0">
            <a:spAutoFit/>
          </a:bodyPr>
          <a:lstStyle/>
          <a:p>
            <a:pPr>
              <a:lnSpc>
                <a:spcPct val="90000"/>
              </a:lnSpc>
            </a:pPr>
            <a:r>
              <a:rPr lang="en-US" sz="1200" b="1" spc="-20" dirty="0">
                <a:solidFill>
                  <a:prstClr val="black"/>
                </a:solidFill>
              </a:rPr>
              <a:t>Energy wasted:</a:t>
            </a:r>
            <a:r>
              <a:rPr lang="en-US" sz="1200" spc="-20" dirty="0">
                <a:solidFill>
                  <a:prstClr val="black"/>
                </a:solidFill>
              </a:rPr>
              <a:t>     In all 4 bulbs, not all of the energy being consumed (watts) is going into producing visible light.   Some energy goes into producing ultraviolet  light and infrared light (mostly infrared light) that we can’t see.     The radiometer on the left reacts mostly to </a:t>
            </a:r>
            <a:r>
              <a:rPr lang="en-US" sz="1200" b="1" spc="-20" dirty="0">
                <a:solidFill>
                  <a:prstClr val="black"/>
                </a:solidFill>
              </a:rPr>
              <a:t>infrared light.</a:t>
            </a:r>
            <a:r>
              <a:rPr lang="en-US" sz="1200" spc="-20" dirty="0">
                <a:solidFill>
                  <a:prstClr val="black"/>
                </a:solidFill>
              </a:rPr>
              <a:t>  The black surfaces absorb more of the visible and infrared light than the white surfaces.   That makes the black squares hotter.   This heat transfers to the argon gas around the black squares.    The fast moving argon atoms  strike the surface of the black square harder therefore pushing it in that direction.    Shine the four lights on the radiometer and see if you can tell which one made the radiometer spin the fastest, which is likely the one that makes the most infrared. </a:t>
            </a:r>
            <a:endParaRPr lang="en-US" sz="1200" dirty="0">
              <a:solidFill>
                <a:prstClr val="black"/>
              </a:solidFill>
            </a:endParaRPr>
          </a:p>
        </p:txBody>
      </p:sp>
      <p:pic>
        <p:nvPicPr>
          <p:cNvPr id="92162" name="Picture 2" descr="http://g02.a.alicdn.com/kf/HTB1bDMTIFXXXXaeXFXXq6xXFXXXA/2015-NEW-EU-TS-836A-font-b-Digital-b-font-font-b-Wattmeter-b-font-Power.jpg"/>
          <p:cNvPicPr>
            <a:picLocks noChangeAspect="1" noChangeArrowheads="1"/>
          </p:cNvPicPr>
          <p:nvPr/>
        </p:nvPicPr>
        <p:blipFill>
          <a:blip r:embed="rId11" cstate="print"/>
          <a:srcRect/>
          <a:stretch>
            <a:fillRect/>
          </a:stretch>
        </p:blipFill>
        <p:spPr bwMode="auto">
          <a:xfrm>
            <a:off x="5981986" y="421436"/>
            <a:ext cx="836259" cy="1584785"/>
          </a:xfrm>
          <a:prstGeom prst="rect">
            <a:avLst/>
          </a:prstGeom>
          <a:noFill/>
        </p:spPr>
      </p:pic>
      <p:sp>
        <p:nvSpPr>
          <p:cNvPr id="28" name="TextBox 27"/>
          <p:cNvSpPr txBox="1"/>
          <p:nvPr/>
        </p:nvSpPr>
        <p:spPr>
          <a:xfrm>
            <a:off x="4665522" y="451382"/>
            <a:ext cx="1267479" cy="193899"/>
          </a:xfrm>
          <a:prstGeom prst="rect">
            <a:avLst/>
          </a:prstGeom>
          <a:noFill/>
        </p:spPr>
        <p:txBody>
          <a:bodyPr wrap="square" lIns="0" tIns="0" rIns="0" bIns="0" rtlCol="0">
            <a:spAutoFit/>
          </a:bodyPr>
          <a:lstStyle/>
          <a:p>
            <a:pPr algn="ctr">
              <a:lnSpc>
                <a:spcPct val="90000"/>
              </a:lnSpc>
            </a:pPr>
            <a:r>
              <a:rPr lang="en-US" sz="1400" spc="-20" dirty="0">
                <a:solidFill>
                  <a:prstClr val="black"/>
                </a:solidFill>
              </a:rPr>
              <a:t>Watt meters</a:t>
            </a:r>
          </a:p>
        </p:txBody>
      </p:sp>
      <p:sp>
        <p:nvSpPr>
          <p:cNvPr id="30" name="TextBox 29"/>
          <p:cNvSpPr txBox="1"/>
          <p:nvPr/>
        </p:nvSpPr>
        <p:spPr>
          <a:xfrm>
            <a:off x="67928" y="2176005"/>
            <a:ext cx="6674066" cy="166199"/>
          </a:xfrm>
          <a:prstGeom prst="rect">
            <a:avLst/>
          </a:prstGeom>
          <a:noFill/>
        </p:spPr>
        <p:txBody>
          <a:bodyPr wrap="square" lIns="0" tIns="0" rIns="0" bIns="0" rtlCol="0">
            <a:spAutoFit/>
          </a:bodyPr>
          <a:lstStyle/>
          <a:p>
            <a:pPr>
              <a:lnSpc>
                <a:spcPct val="90000"/>
              </a:lnSpc>
            </a:pPr>
            <a:r>
              <a:rPr lang="en-US" sz="1200" b="1" spc="-20" dirty="0">
                <a:solidFill>
                  <a:prstClr val="black"/>
                </a:solidFill>
              </a:rPr>
              <a:t>1) Measuring wattage :</a:t>
            </a:r>
            <a:r>
              <a:rPr lang="en-US" sz="1200" spc="-20" dirty="0">
                <a:solidFill>
                  <a:prstClr val="black"/>
                </a:solidFill>
              </a:rPr>
              <a:t>     Hook up these 4 types of bulbs to a watt meter and record their watts consumption.</a:t>
            </a:r>
            <a:endParaRPr lang="en-US" sz="1200" dirty="0">
              <a:solidFill>
                <a:prstClr val="black"/>
              </a:solidFill>
            </a:endParaRPr>
          </a:p>
        </p:txBody>
      </p:sp>
      <p:sp>
        <p:nvSpPr>
          <p:cNvPr id="31" name="TextBox 30"/>
          <p:cNvSpPr txBox="1"/>
          <p:nvPr/>
        </p:nvSpPr>
        <p:spPr>
          <a:xfrm>
            <a:off x="99391" y="2386363"/>
            <a:ext cx="6758609" cy="166199"/>
          </a:xfrm>
          <a:prstGeom prst="rect">
            <a:avLst/>
          </a:prstGeom>
          <a:noFill/>
        </p:spPr>
        <p:txBody>
          <a:bodyPr wrap="square" lIns="0" tIns="0" rIns="0" bIns="0" rtlCol="0">
            <a:spAutoFit/>
          </a:bodyPr>
          <a:lstStyle/>
          <a:p>
            <a:pPr>
              <a:lnSpc>
                <a:spcPct val="90000"/>
              </a:lnSpc>
            </a:pPr>
            <a:r>
              <a:rPr lang="en-US" sz="1200" b="1" spc="-20" dirty="0">
                <a:solidFill>
                  <a:prstClr val="black"/>
                </a:solidFill>
              </a:rPr>
              <a:t>Incandescent:   </a:t>
            </a:r>
            <a:r>
              <a:rPr lang="en-US" sz="1200" spc="-20" dirty="0">
                <a:solidFill>
                  <a:prstClr val="black"/>
                </a:solidFill>
              </a:rPr>
              <a:t>______ watts     </a:t>
            </a:r>
            <a:r>
              <a:rPr lang="en-US" sz="1200" b="1" spc="-20" dirty="0">
                <a:solidFill>
                  <a:prstClr val="black"/>
                </a:solidFill>
              </a:rPr>
              <a:t>Halogen:   </a:t>
            </a:r>
            <a:r>
              <a:rPr lang="en-US" sz="1200" spc="-20" dirty="0">
                <a:solidFill>
                  <a:prstClr val="black"/>
                </a:solidFill>
              </a:rPr>
              <a:t>______ watts   </a:t>
            </a:r>
            <a:r>
              <a:rPr lang="en-US" sz="1200" dirty="0">
                <a:solidFill>
                  <a:prstClr val="black"/>
                </a:solidFill>
              </a:rPr>
              <a:t> </a:t>
            </a:r>
            <a:r>
              <a:rPr lang="en-US" sz="1200" b="1" spc="-20" dirty="0">
                <a:solidFill>
                  <a:prstClr val="black"/>
                </a:solidFill>
              </a:rPr>
              <a:t>Fluorescent:   </a:t>
            </a:r>
            <a:r>
              <a:rPr lang="en-US" sz="1200" spc="-20" dirty="0">
                <a:solidFill>
                  <a:prstClr val="black"/>
                </a:solidFill>
              </a:rPr>
              <a:t>______ watts         </a:t>
            </a:r>
            <a:r>
              <a:rPr lang="en-US" sz="1200" b="1" spc="-20" dirty="0">
                <a:solidFill>
                  <a:prstClr val="black"/>
                </a:solidFill>
              </a:rPr>
              <a:t>LED:   </a:t>
            </a:r>
            <a:r>
              <a:rPr lang="en-US" sz="1200" spc="-20" dirty="0">
                <a:solidFill>
                  <a:prstClr val="black"/>
                </a:solidFill>
              </a:rPr>
              <a:t>______ watts</a:t>
            </a:r>
            <a:endParaRPr lang="en-US" sz="1200" dirty="0">
              <a:solidFill>
                <a:prstClr val="black"/>
              </a:solidFill>
            </a:endParaRPr>
          </a:p>
        </p:txBody>
      </p:sp>
      <p:sp>
        <p:nvSpPr>
          <p:cNvPr id="32" name="Hexagon 31"/>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35" name="TextBox 34"/>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8: Energy: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Measure light bulb efficiency</a:t>
            </a:r>
            <a:endParaRPr lang="en-US" sz="1400" baseline="-25000" dirty="0">
              <a:solidFill>
                <a:prstClr val="black"/>
              </a:solidFill>
              <a:latin typeface="Arial" pitchFamily="34" charset="0"/>
              <a:cs typeface="Arial" pitchFamily="34" charset="0"/>
            </a:endParaRPr>
          </a:p>
        </p:txBody>
      </p:sp>
      <p:sp>
        <p:nvSpPr>
          <p:cNvPr id="40" name="TextBox 39"/>
          <p:cNvSpPr txBox="1"/>
          <p:nvPr/>
        </p:nvSpPr>
        <p:spPr>
          <a:xfrm>
            <a:off x="1427259" y="2648424"/>
            <a:ext cx="5331681" cy="1163395"/>
          </a:xfrm>
          <a:prstGeom prst="rect">
            <a:avLst/>
          </a:prstGeom>
          <a:noFill/>
        </p:spPr>
        <p:txBody>
          <a:bodyPr wrap="square" lIns="0" tIns="0" rIns="0" bIns="0" rtlCol="0">
            <a:spAutoFit/>
          </a:bodyPr>
          <a:lstStyle/>
          <a:p>
            <a:pPr>
              <a:lnSpc>
                <a:spcPct val="90000"/>
              </a:lnSpc>
            </a:pPr>
            <a:r>
              <a:rPr lang="en-US" sz="1200" b="1" spc="-20" dirty="0">
                <a:solidFill>
                  <a:prstClr val="black"/>
                </a:solidFill>
              </a:rPr>
              <a:t>Light Meter:</a:t>
            </a:r>
            <a:r>
              <a:rPr lang="en-US" sz="1200" spc="-20" dirty="0">
                <a:solidFill>
                  <a:prstClr val="black"/>
                </a:solidFill>
              </a:rPr>
              <a:t>     These kind of light meters are measuring how much </a:t>
            </a:r>
            <a:r>
              <a:rPr lang="en-US" sz="1200" b="1" spc="-20" dirty="0">
                <a:solidFill>
                  <a:prstClr val="black"/>
                </a:solidFill>
              </a:rPr>
              <a:t>visible</a:t>
            </a:r>
            <a:r>
              <a:rPr lang="en-US" sz="1200" spc="-20" dirty="0">
                <a:solidFill>
                  <a:prstClr val="black"/>
                </a:solidFill>
              </a:rPr>
              <a:t> light is hitting a surface.   They do not register infrared or ultraviolet light.   They are used by photographers  to set camera exposure and by architects who want to design the right amount of light  to light up work areas.   These meters measure in a unit called a </a:t>
            </a:r>
            <a:r>
              <a:rPr lang="en-US" sz="1200" b="1" spc="-20" dirty="0">
                <a:solidFill>
                  <a:prstClr val="black"/>
                </a:solidFill>
              </a:rPr>
              <a:t>Lux</a:t>
            </a:r>
            <a:r>
              <a:rPr lang="en-US" sz="1200" spc="-20" dirty="0">
                <a:solidFill>
                  <a:prstClr val="black"/>
                </a:solidFill>
              </a:rPr>
              <a:t>.  Light bulbs are often labeled with their brightness in </a:t>
            </a:r>
            <a:r>
              <a:rPr lang="en-US" sz="1200" b="1" spc="-20" dirty="0">
                <a:solidFill>
                  <a:prstClr val="black"/>
                </a:solidFill>
              </a:rPr>
              <a:t>lumens</a:t>
            </a:r>
            <a:r>
              <a:rPr lang="en-US" sz="1200" spc="-20" dirty="0">
                <a:solidFill>
                  <a:prstClr val="black"/>
                </a:solidFill>
              </a:rPr>
              <a:t> which represent the total amount of visible light coming from the bulb.  Lux measures the amount of light that is spread out over a certain area away from the bulb.</a:t>
            </a:r>
            <a:endParaRPr lang="en-US" sz="1200" dirty="0">
              <a:solidFill>
                <a:prstClr val="black"/>
              </a:solidFill>
            </a:endParaRPr>
          </a:p>
        </p:txBody>
      </p:sp>
      <p:sp>
        <p:nvSpPr>
          <p:cNvPr id="34" name="TextBox 33"/>
          <p:cNvSpPr txBox="1"/>
          <p:nvPr/>
        </p:nvSpPr>
        <p:spPr>
          <a:xfrm>
            <a:off x="250138" y="4318116"/>
            <a:ext cx="6470702" cy="166199"/>
          </a:xfrm>
          <a:prstGeom prst="rect">
            <a:avLst/>
          </a:prstGeom>
          <a:noFill/>
        </p:spPr>
        <p:txBody>
          <a:bodyPr wrap="square" lIns="0" tIns="0" rIns="0" bIns="0" rtlCol="0">
            <a:spAutoFit/>
          </a:bodyPr>
          <a:lstStyle/>
          <a:p>
            <a:pPr>
              <a:lnSpc>
                <a:spcPct val="90000"/>
              </a:lnSpc>
            </a:pPr>
            <a:r>
              <a:rPr lang="en-US" sz="1200" b="1" spc="-20" dirty="0">
                <a:solidFill>
                  <a:prstClr val="black"/>
                </a:solidFill>
              </a:rPr>
              <a:t>Incandescent:   </a:t>
            </a:r>
            <a:r>
              <a:rPr lang="en-US" sz="1200" spc="-20" dirty="0">
                <a:solidFill>
                  <a:prstClr val="black"/>
                </a:solidFill>
              </a:rPr>
              <a:t>_____ Lux       </a:t>
            </a:r>
            <a:r>
              <a:rPr lang="en-US" sz="1200" b="1" spc="-20" dirty="0">
                <a:solidFill>
                  <a:prstClr val="black"/>
                </a:solidFill>
              </a:rPr>
              <a:t>Halogen:   </a:t>
            </a:r>
            <a:r>
              <a:rPr lang="en-US" sz="1200" spc="-20" dirty="0">
                <a:solidFill>
                  <a:prstClr val="black"/>
                </a:solidFill>
              </a:rPr>
              <a:t>____ Lux           </a:t>
            </a:r>
            <a:r>
              <a:rPr lang="en-US" sz="1200" b="1" spc="-20" dirty="0">
                <a:solidFill>
                  <a:prstClr val="black"/>
                </a:solidFill>
              </a:rPr>
              <a:t>Fluorescent:   </a:t>
            </a:r>
            <a:r>
              <a:rPr lang="en-US" sz="1200" spc="-20" dirty="0">
                <a:solidFill>
                  <a:prstClr val="black"/>
                </a:solidFill>
              </a:rPr>
              <a:t>______ Lux            </a:t>
            </a:r>
            <a:r>
              <a:rPr lang="en-US" sz="1200" b="1" spc="-20" dirty="0">
                <a:solidFill>
                  <a:prstClr val="black"/>
                </a:solidFill>
              </a:rPr>
              <a:t>LED:   </a:t>
            </a:r>
            <a:r>
              <a:rPr lang="en-US" sz="1200" spc="-20" dirty="0">
                <a:solidFill>
                  <a:prstClr val="black"/>
                </a:solidFill>
              </a:rPr>
              <a:t>______ Lux</a:t>
            </a:r>
            <a:endParaRPr lang="en-US" sz="1200" dirty="0">
              <a:solidFill>
                <a:prstClr val="black"/>
              </a:solidFill>
            </a:endParaRPr>
          </a:p>
        </p:txBody>
      </p:sp>
      <p:sp>
        <p:nvSpPr>
          <p:cNvPr id="42" name="TextBox 41"/>
          <p:cNvSpPr txBox="1"/>
          <p:nvPr/>
        </p:nvSpPr>
        <p:spPr>
          <a:xfrm>
            <a:off x="160019" y="3922620"/>
            <a:ext cx="6611765" cy="332399"/>
          </a:xfrm>
          <a:prstGeom prst="rect">
            <a:avLst/>
          </a:prstGeom>
          <a:noFill/>
        </p:spPr>
        <p:txBody>
          <a:bodyPr wrap="square" lIns="0" tIns="0" rIns="0" bIns="0" rtlCol="0">
            <a:spAutoFit/>
          </a:bodyPr>
          <a:lstStyle/>
          <a:p>
            <a:pPr>
              <a:lnSpc>
                <a:spcPct val="90000"/>
              </a:lnSpc>
            </a:pPr>
            <a:r>
              <a:rPr lang="en-US" sz="1200" b="1" spc="-20" dirty="0">
                <a:solidFill>
                  <a:prstClr val="black"/>
                </a:solidFill>
              </a:rPr>
              <a:t>2) Measure brightness using light meter:</a:t>
            </a:r>
            <a:r>
              <a:rPr lang="en-US" sz="1200" spc="-20" dirty="0">
                <a:solidFill>
                  <a:prstClr val="black"/>
                </a:solidFill>
              </a:rPr>
              <a:t>     Use a light meter to measure the lux at 12 inches away from each of the below bulbs.  (Note: most </a:t>
            </a:r>
            <a:r>
              <a:rPr lang="en-US" sz="1200" spc="-20" dirty="0" err="1">
                <a:solidFill>
                  <a:prstClr val="black"/>
                </a:solidFill>
              </a:rPr>
              <a:t>smartphones</a:t>
            </a:r>
            <a:r>
              <a:rPr lang="en-US" sz="1200" spc="-20" dirty="0">
                <a:solidFill>
                  <a:prstClr val="black"/>
                </a:solidFill>
              </a:rPr>
              <a:t> also have built-in light meter)</a:t>
            </a:r>
            <a:endParaRPr lang="en-US" sz="1200" dirty="0">
              <a:solidFill>
                <a:prstClr val="black"/>
              </a:solidFill>
            </a:endParaRPr>
          </a:p>
        </p:txBody>
      </p:sp>
      <p:sp>
        <p:nvSpPr>
          <p:cNvPr id="44" name="TextBox 43"/>
          <p:cNvSpPr txBox="1"/>
          <p:nvPr/>
        </p:nvSpPr>
        <p:spPr>
          <a:xfrm>
            <a:off x="114300" y="5055995"/>
            <a:ext cx="6598920" cy="498598"/>
          </a:xfrm>
          <a:prstGeom prst="rect">
            <a:avLst/>
          </a:prstGeom>
          <a:noFill/>
        </p:spPr>
        <p:txBody>
          <a:bodyPr wrap="square" lIns="0" tIns="0" rIns="0" bIns="0" rtlCol="0">
            <a:spAutoFit/>
          </a:bodyPr>
          <a:lstStyle/>
          <a:p>
            <a:pPr>
              <a:lnSpc>
                <a:spcPct val="90000"/>
              </a:lnSpc>
            </a:pPr>
            <a:r>
              <a:rPr lang="en-US" sz="1200" b="1" spc="-20" dirty="0">
                <a:solidFill>
                  <a:prstClr val="black"/>
                </a:solidFill>
              </a:rPr>
              <a:t>3) Calculate the lux per watt for each bulb:</a:t>
            </a:r>
            <a:r>
              <a:rPr lang="en-US" sz="1200" spc="-20" dirty="0">
                <a:solidFill>
                  <a:prstClr val="black"/>
                </a:solidFill>
              </a:rPr>
              <a:t>     Whenever you see “per” that’s a clue to divide the measurement  in front of “per” by the measurement after the “per”.   In other words, the “per” is replaced with a divide sign ( ÷  or / ).   So to get lux per watt, divide the lux values by the watt values for each bulb.  </a:t>
            </a:r>
            <a:endParaRPr lang="en-US" sz="1200" dirty="0">
              <a:solidFill>
                <a:prstClr val="black"/>
              </a:solidFill>
            </a:endParaRPr>
          </a:p>
        </p:txBody>
      </p:sp>
      <p:sp>
        <p:nvSpPr>
          <p:cNvPr id="45" name="TextBox 44"/>
          <p:cNvSpPr txBox="1"/>
          <p:nvPr/>
        </p:nvSpPr>
        <p:spPr>
          <a:xfrm>
            <a:off x="53340" y="5676486"/>
            <a:ext cx="6789420" cy="166199"/>
          </a:xfrm>
          <a:prstGeom prst="rect">
            <a:avLst/>
          </a:prstGeom>
          <a:noFill/>
        </p:spPr>
        <p:txBody>
          <a:bodyPr wrap="square" lIns="0" tIns="0" rIns="0" bIns="0" rtlCol="0">
            <a:spAutoFit/>
          </a:bodyPr>
          <a:lstStyle/>
          <a:p>
            <a:pPr>
              <a:lnSpc>
                <a:spcPct val="90000"/>
              </a:lnSpc>
            </a:pPr>
            <a:r>
              <a:rPr lang="en-US" sz="1200" b="1" spc="-30" dirty="0">
                <a:solidFill>
                  <a:prstClr val="black"/>
                </a:solidFill>
              </a:rPr>
              <a:t>Incandescent:</a:t>
            </a:r>
            <a:r>
              <a:rPr lang="en-US" sz="1200" spc="-30" dirty="0">
                <a:solidFill>
                  <a:prstClr val="black"/>
                </a:solidFill>
              </a:rPr>
              <a:t>______ lux/watt     </a:t>
            </a:r>
            <a:r>
              <a:rPr lang="en-US" sz="1200" b="1" spc="-30" dirty="0">
                <a:solidFill>
                  <a:prstClr val="black"/>
                </a:solidFill>
              </a:rPr>
              <a:t>Halogen:</a:t>
            </a:r>
            <a:r>
              <a:rPr lang="en-US" sz="1200" spc="-30" dirty="0">
                <a:solidFill>
                  <a:prstClr val="black"/>
                </a:solidFill>
              </a:rPr>
              <a:t>______ lux /watt     </a:t>
            </a:r>
            <a:r>
              <a:rPr lang="en-US" sz="1200" b="1" spc="-30" dirty="0">
                <a:solidFill>
                  <a:prstClr val="black"/>
                </a:solidFill>
              </a:rPr>
              <a:t>Fluorescent:</a:t>
            </a:r>
            <a:r>
              <a:rPr lang="en-US" sz="1200" spc="-30" dirty="0">
                <a:solidFill>
                  <a:prstClr val="black"/>
                </a:solidFill>
              </a:rPr>
              <a:t>______ lux /watt     </a:t>
            </a:r>
            <a:r>
              <a:rPr lang="en-US" sz="1200" b="1" spc="-30" dirty="0">
                <a:solidFill>
                  <a:prstClr val="black"/>
                </a:solidFill>
              </a:rPr>
              <a:t>LED:</a:t>
            </a:r>
            <a:r>
              <a:rPr lang="en-US" sz="1200" spc="-30" dirty="0">
                <a:solidFill>
                  <a:prstClr val="black"/>
                </a:solidFill>
              </a:rPr>
              <a:t>______ lux/watt</a:t>
            </a:r>
          </a:p>
        </p:txBody>
      </p:sp>
      <p:sp>
        <p:nvSpPr>
          <p:cNvPr id="48" name="TextBox 47"/>
          <p:cNvSpPr txBox="1"/>
          <p:nvPr/>
        </p:nvSpPr>
        <p:spPr>
          <a:xfrm>
            <a:off x="1049311" y="7490519"/>
            <a:ext cx="1746355" cy="1329595"/>
          </a:xfrm>
          <a:prstGeom prst="rect">
            <a:avLst/>
          </a:prstGeom>
          <a:noFill/>
        </p:spPr>
        <p:txBody>
          <a:bodyPr wrap="square" lIns="0" tIns="0" rIns="0" bIns="0" rtlCol="0">
            <a:spAutoFit/>
          </a:bodyPr>
          <a:lstStyle/>
          <a:p>
            <a:pPr>
              <a:lnSpc>
                <a:spcPct val="90000"/>
              </a:lnSpc>
            </a:pPr>
            <a:r>
              <a:rPr lang="en-US" sz="1200" b="1" spc="-20" dirty="0">
                <a:solidFill>
                  <a:prstClr val="black"/>
                </a:solidFill>
              </a:rPr>
              <a:t>UV light: </a:t>
            </a:r>
            <a:r>
              <a:rPr lang="en-US" sz="1200" spc="-20" dirty="0">
                <a:solidFill>
                  <a:prstClr val="black"/>
                </a:solidFill>
              </a:rPr>
              <a:t>     A bulb that produces infrared light is wasteful, but a bulb that produces UV light can be harmful to skin and eyes.   Using the </a:t>
            </a:r>
            <a:r>
              <a:rPr lang="en-US" sz="1200" spc="-20" dirty="0" err="1">
                <a:solidFill>
                  <a:prstClr val="black"/>
                </a:solidFill>
              </a:rPr>
              <a:t>Arduino</a:t>
            </a:r>
            <a:r>
              <a:rPr lang="en-US" sz="1200" spc="-20" dirty="0">
                <a:solidFill>
                  <a:prstClr val="black"/>
                </a:solidFill>
              </a:rPr>
              <a:t> based UV meter, report which one is producing the most UV light.</a:t>
            </a:r>
            <a:endParaRPr lang="en-US" sz="1200" dirty="0">
              <a:solidFill>
                <a:prstClr val="black"/>
              </a:solidFill>
            </a:endParaRPr>
          </a:p>
        </p:txBody>
      </p:sp>
      <p:sp>
        <p:nvSpPr>
          <p:cNvPr id="49" name="TextBox 48"/>
          <p:cNvSpPr txBox="1"/>
          <p:nvPr/>
        </p:nvSpPr>
        <p:spPr>
          <a:xfrm>
            <a:off x="1058863" y="8884899"/>
            <a:ext cx="1522720" cy="166199"/>
          </a:xfrm>
          <a:prstGeom prst="rect">
            <a:avLst/>
          </a:prstGeom>
          <a:noFill/>
        </p:spPr>
        <p:txBody>
          <a:bodyPr wrap="square" lIns="0" tIns="0" rIns="0" bIns="0" rtlCol="0">
            <a:spAutoFit/>
          </a:bodyPr>
          <a:lstStyle/>
          <a:p>
            <a:pPr>
              <a:lnSpc>
                <a:spcPct val="90000"/>
              </a:lnSpc>
            </a:pPr>
            <a:r>
              <a:rPr lang="en-US" sz="1200" b="1" spc="-20" dirty="0">
                <a:solidFill>
                  <a:prstClr val="black"/>
                </a:solidFill>
              </a:rPr>
              <a:t>5) _________________</a:t>
            </a:r>
            <a:endParaRPr lang="en-US" sz="1200" b="1" dirty="0">
              <a:solidFill>
                <a:prstClr val="black"/>
              </a:solidFill>
            </a:endParaRPr>
          </a:p>
        </p:txBody>
      </p:sp>
      <p:pic>
        <p:nvPicPr>
          <p:cNvPr id="5125" name="Picture 5" descr="https://www.arduino.cc/en/uploads/Main/ArduinoUno_R3_Front_450px.jpg"/>
          <p:cNvPicPr>
            <a:picLocks noChangeAspect="1" noChangeArrowheads="1"/>
          </p:cNvPicPr>
          <p:nvPr/>
        </p:nvPicPr>
        <p:blipFill>
          <a:blip r:embed="rId12" cstate="print"/>
          <a:srcRect/>
          <a:stretch>
            <a:fillRect/>
          </a:stretch>
        </p:blipFill>
        <p:spPr bwMode="auto">
          <a:xfrm rot="5400000">
            <a:off x="-35427" y="7778934"/>
            <a:ext cx="1166776" cy="843829"/>
          </a:xfrm>
          <a:prstGeom prst="rect">
            <a:avLst/>
          </a:prstGeom>
          <a:noFill/>
        </p:spPr>
      </p:pic>
      <p:sp>
        <p:nvSpPr>
          <p:cNvPr id="52" name="TextBox 51"/>
          <p:cNvSpPr txBox="1"/>
          <p:nvPr/>
        </p:nvSpPr>
        <p:spPr>
          <a:xfrm>
            <a:off x="2921116" y="7515502"/>
            <a:ext cx="3762533" cy="997196"/>
          </a:xfrm>
          <a:prstGeom prst="rect">
            <a:avLst/>
          </a:prstGeom>
          <a:noFill/>
        </p:spPr>
        <p:txBody>
          <a:bodyPr wrap="square" lIns="0" tIns="0" rIns="0" bIns="0" rtlCol="0">
            <a:spAutoFit/>
          </a:bodyPr>
          <a:lstStyle/>
          <a:p>
            <a:pPr>
              <a:lnSpc>
                <a:spcPct val="90000"/>
              </a:lnSpc>
            </a:pPr>
            <a:r>
              <a:rPr lang="en-US" sz="1200" b="1" spc="-20" dirty="0">
                <a:solidFill>
                  <a:prstClr val="black"/>
                </a:solidFill>
              </a:rPr>
              <a:t>Bulb ID with Spectroscope: </a:t>
            </a:r>
            <a:r>
              <a:rPr lang="en-US" sz="1200" spc="-20" dirty="0">
                <a:solidFill>
                  <a:prstClr val="black"/>
                </a:solidFill>
              </a:rPr>
              <a:t>     A fluorescent bulb is easy to identify by its spectrum.   They have bands </a:t>
            </a:r>
            <a:br>
              <a:rPr lang="en-US" sz="1200" spc="-20" dirty="0">
                <a:solidFill>
                  <a:prstClr val="black"/>
                </a:solidFill>
              </a:rPr>
            </a:br>
            <a:r>
              <a:rPr lang="en-US" sz="1200" spc="-20" dirty="0">
                <a:solidFill>
                  <a:prstClr val="black"/>
                </a:solidFill>
              </a:rPr>
              <a:t>of color in the spectrum due to the phosphors </a:t>
            </a:r>
            <a:br>
              <a:rPr lang="en-US" sz="1200" spc="-20" dirty="0">
                <a:solidFill>
                  <a:prstClr val="black"/>
                </a:solidFill>
              </a:rPr>
            </a:br>
            <a:r>
              <a:rPr lang="en-US" sz="1200" spc="-20" dirty="0">
                <a:solidFill>
                  <a:prstClr val="black"/>
                </a:solidFill>
              </a:rPr>
              <a:t>emitting certain wavelengths of  light.  What </a:t>
            </a:r>
            <a:r>
              <a:rPr lang="en-US" sz="1200" spc="-30" dirty="0">
                <a:solidFill>
                  <a:prstClr val="black"/>
                </a:solidFill>
              </a:rPr>
              <a:t/>
            </a:r>
            <a:br>
              <a:rPr lang="en-US" sz="1200" spc="-30" dirty="0">
                <a:solidFill>
                  <a:prstClr val="black"/>
                </a:solidFill>
              </a:rPr>
            </a:br>
            <a:r>
              <a:rPr lang="en-US" sz="1200" spc="-30" dirty="0">
                <a:solidFill>
                  <a:prstClr val="black"/>
                </a:solidFill>
              </a:rPr>
              <a:t>wavelengths are emitted by the fluorescent bulb?</a:t>
            </a:r>
            <a:br>
              <a:rPr lang="en-US" sz="1200" spc="-30" dirty="0">
                <a:solidFill>
                  <a:prstClr val="black"/>
                </a:solidFill>
              </a:rPr>
            </a:br>
            <a:r>
              <a:rPr lang="en-US" sz="1200" spc="-30" dirty="0">
                <a:solidFill>
                  <a:prstClr val="black"/>
                </a:solidFill>
              </a:rPr>
              <a:t>(The numbers are in 100’s of nanometers)</a:t>
            </a:r>
          </a:p>
        </p:txBody>
      </p:sp>
      <p:pic>
        <p:nvPicPr>
          <p:cNvPr id="53" name="Picture 22" descr="http://www.chemistryland.com/CHM107Lab/Exp7/Spectroscope/FluorescentSpectrumBoth.jpg"/>
          <p:cNvPicPr>
            <a:picLocks noChangeAspect="1" noChangeArrowheads="1"/>
          </p:cNvPicPr>
          <p:nvPr/>
        </p:nvPicPr>
        <p:blipFill>
          <a:blip r:embed="rId13" cstate="print"/>
          <a:srcRect/>
          <a:stretch>
            <a:fillRect/>
          </a:stretch>
        </p:blipFill>
        <p:spPr bwMode="auto">
          <a:xfrm>
            <a:off x="5697120" y="8724284"/>
            <a:ext cx="1145890" cy="359756"/>
          </a:xfrm>
          <a:prstGeom prst="rect">
            <a:avLst/>
          </a:prstGeom>
          <a:noFill/>
        </p:spPr>
      </p:pic>
      <p:sp>
        <p:nvSpPr>
          <p:cNvPr id="54" name="TextBox 53"/>
          <p:cNvSpPr txBox="1"/>
          <p:nvPr/>
        </p:nvSpPr>
        <p:spPr>
          <a:xfrm>
            <a:off x="2980101" y="8574373"/>
            <a:ext cx="2626219" cy="525400"/>
          </a:xfrm>
          <a:prstGeom prst="rect">
            <a:avLst/>
          </a:prstGeom>
          <a:noFill/>
        </p:spPr>
        <p:txBody>
          <a:bodyPr wrap="square" lIns="0" tIns="0" rIns="0" bIns="0" rtlCol="0">
            <a:spAutoFit/>
          </a:bodyPr>
          <a:lstStyle/>
          <a:p>
            <a:pPr>
              <a:lnSpc>
                <a:spcPct val="150000"/>
              </a:lnSpc>
            </a:pPr>
            <a:r>
              <a:rPr lang="en-US" sz="1200" b="1" spc="-20" dirty="0">
                <a:solidFill>
                  <a:prstClr val="black"/>
                </a:solidFill>
              </a:rPr>
              <a:t>6) ________________________________</a:t>
            </a:r>
          </a:p>
          <a:p>
            <a:pPr>
              <a:lnSpc>
                <a:spcPct val="150000"/>
              </a:lnSpc>
            </a:pPr>
            <a:r>
              <a:rPr lang="en-US" sz="1200" b="1" spc="-20" dirty="0">
                <a:solidFill>
                  <a:prstClr val="black"/>
                </a:solidFill>
              </a:rPr>
              <a:t>     ________________________________</a:t>
            </a:r>
            <a:endParaRPr lang="en-US" sz="1200" b="1" dirty="0">
              <a:solidFill>
                <a:prstClr val="black"/>
              </a:solidFill>
            </a:endParaRPr>
          </a:p>
        </p:txBody>
      </p:sp>
      <p:sp>
        <p:nvSpPr>
          <p:cNvPr id="46" name="Rectangle 45"/>
          <p:cNvSpPr/>
          <p:nvPr/>
        </p:nvSpPr>
        <p:spPr>
          <a:xfrm>
            <a:off x="64168" y="1371600"/>
            <a:ext cx="168442"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 name="Group 50"/>
          <p:cNvGrpSpPr/>
          <p:nvPr/>
        </p:nvGrpSpPr>
        <p:grpSpPr>
          <a:xfrm>
            <a:off x="-4876800" y="861837"/>
            <a:ext cx="3276600" cy="1652763"/>
            <a:chOff x="-4876800" y="861837"/>
            <a:chExt cx="3276600" cy="1652763"/>
          </a:xfrm>
        </p:grpSpPr>
        <p:pic>
          <p:nvPicPr>
            <p:cNvPr id="33" name="Picture 4" descr="http://rimstar.org/efficiency_conservation/kill_a_watt_meter/watt_meter_montage.jpg"/>
            <p:cNvPicPr>
              <a:picLocks noChangeAspect="1" noChangeArrowheads="1"/>
            </p:cNvPicPr>
            <p:nvPr/>
          </p:nvPicPr>
          <p:blipFill>
            <a:blip r:embed="rId6" cstate="print"/>
            <a:srcRect r="75008" b="13233"/>
            <a:stretch>
              <a:fillRect/>
            </a:stretch>
          </p:blipFill>
          <p:spPr bwMode="auto">
            <a:xfrm>
              <a:off x="-2362200" y="861837"/>
              <a:ext cx="762000" cy="1652763"/>
            </a:xfrm>
            <a:prstGeom prst="rect">
              <a:avLst/>
            </a:prstGeom>
            <a:noFill/>
          </p:spPr>
        </p:pic>
        <p:pic>
          <p:nvPicPr>
            <p:cNvPr id="37" name="Picture 36" descr="original.jpg"/>
            <p:cNvPicPr>
              <a:picLocks noChangeAspect="1"/>
            </p:cNvPicPr>
            <p:nvPr/>
          </p:nvPicPr>
          <p:blipFill>
            <a:blip r:embed="rId7" cstate="print"/>
            <a:srcRect/>
            <a:stretch>
              <a:fillRect/>
            </a:stretch>
          </p:blipFill>
          <p:spPr>
            <a:xfrm>
              <a:off x="-4876800" y="1021383"/>
              <a:ext cx="771499" cy="1358651"/>
            </a:xfrm>
            <a:prstGeom prst="rect">
              <a:avLst/>
            </a:prstGeom>
            <a:effectLst>
              <a:softEdge rad="63500"/>
            </a:effectLst>
          </p:spPr>
        </p:pic>
        <p:pic>
          <p:nvPicPr>
            <p:cNvPr id="38" name="Picture 37" descr="Halogen.jpg"/>
            <p:cNvPicPr>
              <a:picLocks noChangeAspect="1"/>
            </p:cNvPicPr>
            <p:nvPr/>
          </p:nvPicPr>
          <p:blipFill>
            <a:blip r:embed="rId8" cstate="print"/>
            <a:stretch>
              <a:fillRect/>
            </a:stretch>
          </p:blipFill>
          <p:spPr>
            <a:xfrm>
              <a:off x="-4124211" y="1821801"/>
              <a:ext cx="542811" cy="540399"/>
            </a:xfrm>
            <a:prstGeom prst="rect">
              <a:avLst/>
            </a:prstGeom>
            <a:effectLst/>
          </p:spPr>
        </p:pic>
        <p:pic>
          <p:nvPicPr>
            <p:cNvPr id="39" name="Picture 38" descr="original.jpg"/>
            <p:cNvPicPr>
              <a:picLocks noChangeAspect="1"/>
            </p:cNvPicPr>
            <p:nvPr/>
          </p:nvPicPr>
          <p:blipFill>
            <a:blip r:embed="rId9" cstate="print"/>
            <a:srcRect/>
            <a:stretch>
              <a:fillRect/>
            </a:stretch>
          </p:blipFill>
          <p:spPr>
            <a:xfrm>
              <a:off x="-3643455" y="965698"/>
              <a:ext cx="671655" cy="1477037"/>
            </a:xfrm>
            <a:prstGeom prst="rect">
              <a:avLst/>
            </a:prstGeom>
            <a:effectLst>
              <a:softEdge rad="63500"/>
            </a:effectLst>
          </p:spPr>
        </p:pic>
        <p:pic>
          <p:nvPicPr>
            <p:cNvPr id="41" name="Picture 40" descr="original.jpg"/>
            <p:cNvPicPr>
              <a:picLocks noChangeAspect="1"/>
            </p:cNvPicPr>
            <p:nvPr/>
          </p:nvPicPr>
          <p:blipFill>
            <a:blip r:embed="rId10" cstate="print"/>
            <a:srcRect/>
            <a:stretch>
              <a:fillRect/>
            </a:stretch>
          </p:blipFill>
          <p:spPr>
            <a:xfrm>
              <a:off x="-3070449" y="936411"/>
              <a:ext cx="784449" cy="1523973"/>
            </a:xfrm>
            <a:prstGeom prst="rect">
              <a:avLst/>
            </a:prstGeom>
            <a:effectLst>
              <a:softEdge rad="63500"/>
            </a:effectLst>
          </p:spPr>
        </p:pic>
      </p:grpSp>
      <p:sp>
        <p:nvSpPr>
          <p:cNvPr id="47" name="Rectangle 46"/>
          <p:cNvSpPr/>
          <p:nvPr/>
        </p:nvSpPr>
        <p:spPr>
          <a:xfrm>
            <a:off x="-6053462" y="1964633"/>
            <a:ext cx="168442"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thumbs2.ebaystatic.com/d/l225/m/m--uuRmZ2AVtp8xWyxf4UEA.jpg"/>
          <p:cNvPicPr>
            <a:picLocks noChangeAspect="1" noChangeArrowheads="1"/>
          </p:cNvPicPr>
          <p:nvPr/>
        </p:nvPicPr>
        <p:blipFill>
          <a:blip r:embed="rId3" cstate="print"/>
          <a:srcRect r="7687"/>
          <a:stretch>
            <a:fillRect/>
          </a:stretch>
        </p:blipFill>
        <p:spPr bwMode="auto">
          <a:xfrm>
            <a:off x="0" y="4945710"/>
            <a:ext cx="1256306" cy="1360916"/>
          </a:xfrm>
          <a:prstGeom prst="rect">
            <a:avLst/>
          </a:prstGeom>
          <a:noFill/>
        </p:spPr>
      </p:pic>
      <p:sp>
        <p:nvSpPr>
          <p:cNvPr id="36" name="TextBox 35"/>
          <p:cNvSpPr txBox="1"/>
          <p:nvPr/>
        </p:nvSpPr>
        <p:spPr>
          <a:xfrm>
            <a:off x="134640" y="4297604"/>
            <a:ext cx="6583176" cy="664797"/>
          </a:xfrm>
          <a:prstGeom prst="rect">
            <a:avLst/>
          </a:prstGeom>
          <a:noFill/>
        </p:spPr>
        <p:txBody>
          <a:bodyPr wrap="square" lIns="0" tIns="0" rIns="0" bIns="0" rtlCol="0">
            <a:spAutoFit/>
          </a:bodyPr>
          <a:lstStyle/>
          <a:p>
            <a:pPr>
              <a:lnSpc>
                <a:spcPct val="90000"/>
              </a:lnSpc>
            </a:pPr>
            <a:r>
              <a:rPr lang="en-US" sz="1200" b="1" spc="-20" dirty="0">
                <a:solidFill>
                  <a:prstClr val="black"/>
                </a:solidFill>
              </a:rPr>
              <a:t>Conservation of Energy vs. Conserving Energy:</a:t>
            </a:r>
            <a:r>
              <a:rPr lang="en-US" sz="1200" spc="-20" dirty="0">
                <a:solidFill>
                  <a:prstClr val="black"/>
                </a:solidFill>
              </a:rPr>
              <a:t>     Note these two titles are not the same.  Conservation of energy is a law in physics that says energy cannot be created or destroyed; it can only change form. In other words, it’s always conserved is some form.    “Conserving Energy” means not being wasteful with energy by using products that are more efficient or having habits that consume less.</a:t>
            </a:r>
          </a:p>
        </p:txBody>
      </p:sp>
      <p:sp>
        <p:nvSpPr>
          <p:cNvPr id="32" name="Hexagon 31"/>
          <p:cNvSpPr/>
          <p:nvPr/>
        </p:nvSpPr>
        <p:spPr>
          <a:xfrm>
            <a:off x="75688" y="57534"/>
            <a:ext cx="6720840" cy="32004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35" name="TextBox 34"/>
          <p:cNvSpPr txBox="1"/>
          <p:nvPr/>
        </p:nvSpPr>
        <p:spPr>
          <a:xfrm>
            <a:off x="126515" y="63666"/>
            <a:ext cx="6619187"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8: Energy: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Energy conversion &amp; Solar panel efficiency</a:t>
            </a:r>
            <a:endParaRPr lang="en-US" sz="1400" baseline="-25000" dirty="0">
              <a:solidFill>
                <a:prstClr val="black"/>
              </a:solidFill>
              <a:latin typeface="Arial" pitchFamily="34" charset="0"/>
              <a:cs typeface="Arial" pitchFamily="34" charset="0"/>
            </a:endParaRPr>
          </a:p>
        </p:txBody>
      </p:sp>
      <p:sp>
        <p:nvSpPr>
          <p:cNvPr id="40" name="TextBox 39"/>
          <p:cNvSpPr txBox="1"/>
          <p:nvPr/>
        </p:nvSpPr>
        <p:spPr>
          <a:xfrm>
            <a:off x="1734558" y="431178"/>
            <a:ext cx="5123442" cy="1431802"/>
          </a:xfrm>
          <a:prstGeom prst="rect">
            <a:avLst/>
          </a:prstGeom>
          <a:noFill/>
        </p:spPr>
        <p:txBody>
          <a:bodyPr wrap="square" lIns="0" tIns="0" rIns="0" bIns="0" rtlCol="0">
            <a:spAutoFit/>
          </a:bodyPr>
          <a:lstStyle/>
          <a:p>
            <a:pPr>
              <a:lnSpc>
                <a:spcPct val="80000"/>
              </a:lnSpc>
            </a:pPr>
            <a:r>
              <a:rPr lang="en-US" sz="1200" b="1" spc="-20" dirty="0">
                <a:solidFill>
                  <a:prstClr val="black"/>
                </a:solidFill>
              </a:rPr>
              <a:t>Hand-cranked powered flashlight:</a:t>
            </a:r>
            <a:r>
              <a:rPr lang="en-US" sz="1200" spc="-20" dirty="0">
                <a:solidFill>
                  <a:prstClr val="black"/>
                </a:solidFill>
              </a:rPr>
              <a:t>     Even though these small hand-cranked flashlights seem simple, the energy from cranking goes through many forms.</a:t>
            </a:r>
            <a:endParaRPr lang="en-US" sz="1000" spc="-20" dirty="0">
              <a:solidFill>
                <a:prstClr val="black"/>
              </a:solidFill>
            </a:endParaRPr>
          </a:p>
          <a:p>
            <a:pPr>
              <a:lnSpc>
                <a:spcPct val="80000"/>
              </a:lnSpc>
            </a:pPr>
            <a:endParaRPr lang="en-US" sz="1000" spc="-20" dirty="0">
              <a:solidFill>
                <a:prstClr val="black"/>
              </a:solidFill>
            </a:endParaRPr>
          </a:p>
          <a:p>
            <a:pPr>
              <a:lnSpc>
                <a:spcPct val="80000"/>
              </a:lnSpc>
            </a:pPr>
            <a:r>
              <a:rPr lang="en-US" sz="1200" spc="-20" dirty="0">
                <a:solidFill>
                  <a:prstClr val="black"/>
                </a:solidFill>
              </a:rPr>
              <a:t>With the flashlight turned off, crank the handle about 20 revolutions.   Then turn on the switch to see if the LEDs come on.    The muscles in your hand require chemical energy which is converted to kinetic energy as your fingers move in a circular fashion.</a:t>
            </a:r>
            <a:endParaRPr lang="en-US" sz="1000" spc="-20" dirty="0">
              <a:solidFill>
                <a:prstClr val="black"/>
              </a:solidFill>
            </a:endParaRPr>
          </a:p>
          <a:p>
            <a:pPr>
              <a:lnSpc>
                <a:spcPct val="80000"/>
              </a:lnSpc>
            </a:pPr>
            <a:endParaRPr lang="en-US" sz="1000" spc="-20" dirty="0">
              <a:solidFill>
                <a:prstClr val="black"/>
              </a:solidFill>
            </a:endParaRPr>
          </a:p>
          <a:p>
            <a:pPr>
              <a:lnSpc>
                <a:spcPct val="80000"/>
              </a:lnSpc>
            </a:pPr>
            <a:r>
              <a:rPr lang="en-US" sz="1200" b="1" spc="-20" dirty="0">
                <a:solidFill>
                  <a:prstClr val="black"/>
                </a:solidFill>
              </a:rPr>
              <a:t>1) </a:t>
            </a:r>
            <a:r>
              <a:rPr lang="en-US" sz="1200" spc="-20" dirty="0">
                <a:solidFill>
                  <a:prstClr val="black"/>
                </a:solidFill>
              </a:rPr>
              <a:t>Below is a cutaway of a larger version of a hand-cranked flashlight.   The sequence of parts that  transfer  the energy are numbered.  </a:t>
            </a:r>
            <a:r>
              <a:rPr lang="en-US" sz="1200" b="1" spc="-20" dirty="0">
                <a:solidFill>
                  <a:prstClr val="black"/>
                </a:solidFill>
              </a:rPr>
              <a:t>Match the energy conversion </a:t>
            </a:r>
            <a:br>
              <a:rPr lang="en-US" sz="1200" b="1" spc="-20" dirty="0">
                <a:solidFill>
                  <a:prstClr val="black"/>
                </a:solidFill>
              </a:rPr>
            </a:br>
            <a:r>
              <a:rPr lang="en-US" sz="1200" b="1" spc="-20" dirty="0">
                <a:solidFill>
                  <a:prstClr val="black"/>
                </a:solidFill>
              </a:rPr>
              <a:t>that is happening (A-E) to its corresponding step in the 1 through 6 sequence.</a:t>
            </a:r>
          </a:p>
        </p:txBody>
      </p:sp>
      <p:sp>
        <p:nvSpPr>
          <p:cNvPr id="41" name="TextBox 40"/>
          <p:cNvSpPr txBox="1"/>
          <p:nvPr/>
        </p:nvSpPr>
        <p:spPr>
          <a:xfrm>
            <a:off x="4330895" y="2470419"/>
            <a:ext cx="2405102" cy="1384995"/>
          </a:xfrm>
          <a:prstGeom prst="rect">
            <a:avLst/>
          </a:prstGeom>
          <a:noFill/>
        </p:spPr>
        <p:txBody>
          <a:bodyPr wrap="square" lIns="0" tIns="0" rIns="0" bIns="0" rtlCol="0">
            <a:spAutoFit/>
          </a:bodyPr>
          <a:lstStyle/>
          <a:p>
            <a:pPr>
              <a:lnSpc>
                <a:spcPct val="125000"/>
              </a:lnSpc>
            </a:pPr>
            <a:r>
              <a:rPr lang="en-US" sz="1200" spc="-20" dirty="0">
                <a:solidFill>
                  <a:prstClr val="black"/>
                </a:solidFill>
              </a:rPr>
              <a:t>A:   Electrical energy to Electrical energy</a:t>
            </a:r>
          </a:p>
          <a:p>
            <a:pPr marL="230188" indent="-230188">
              <a:lnSpc>
                <a:spcPct val="125000"/>
              </a:lnSpc>
            </a:pPr>
            <a:r>
              <a:rPr lang="en-US" sz="1200" spc="-20" dirty="0">
                <a:solidFill>
                  <a:prstClr val="black"/>
                </a:solidFill>
              </a:rPr>
              <a:t>B:   Chemical Energy to Electrical energy then to Radiant energy</a:t>
            </a:r>
          </a:p>
          <a:p>
            <a:pPr marL="228600" indent="-228600">
              <a:lnSpc>
                <a:spcPct val="125000"/>
              </a:lnSpc>
              <a:buFontTx/>
              <a:buAutoNum type="alphaUcPeriod" startAt="3"/>
            </a:pPr>
            <a:r>
              <a:rPr lang="en-US" sz="1200" spc="-20" dirty="0">
                <a:solidFill>
                  <a:prstClr val="black"/>
                </a:solidFill>
              </a:rPr>
              <a:t>Kinetic energy to Kinetic energy</a:t>
            </a:r>
          </a:p>
          <a:p>
            <a:pPr marL="228600" indent="-228600">
              <a:lnSpc>
                <a:spcPct val="125000"/>
              </a:lnSpc>
              <a:buFontTx/>
              <a:buAutoNum type="alphaUcPeriod" startAt="3"/>
            </a:pPr>
            <a:r>
              <a:rPr lang="en-US" sz="1200" spc="-20" dirty="0">
                <a:solidFill>
                  <a:prstClr val="black"/>
                </a:solidFill>
              </a:rPr>
              <a:t>Electrical energy to chemical energy</a:t>
            </a:r>
          </a:p>
          <a:p>
            <a:pPr marL="228600" indent="-228600">
              <a:lnSpc>
                <a:spcPct val="125000"/>
              </a:lnSpc>
              <a:buFontTx/>
              <a:buAutoNum type="alphaUcPeriod" startAt="3"/>
            </a:pPr>
            <a:r>
              <a:rPr lang="en-US" sz="1200" dirty="0">
                <a:solidFill>
                  <a:prstClr val="black"/>
                </a:solidFill>
              </a:rPr>
              <a:t>Kinetic energy to electrical energy</a:t>
            </a:r>
          </a:p>
        </p:txBody>
      </p:sp>
      <p:sp>
        <p:nvSpPr>
          <p:cNvPr id="44" name="TextBox 43"/>
          <p:cNvSpPr txBox="1"/>
          <p:nvPr/>
        </p:nvSpPr>
        <p:spPr>
          <a:xfrm>
            <a:off x="1255312" y="5090425"/>
            <a:ext cx="5439685" cy="830997"/>
          </a:xfrm>
          <a:prstGeom prst="rect">
            <a:avLst/>
          </a:prstGeom>
          <a:noFill/>
        </p:spPr>
        <p:txBody>
          <a:bodyPr wrap="square" lIns="0" tIns="0" rIns="0" bIns="0" rtlCol="0">
            <a:spAutoFit/>
          </a:bodyPr>
          <a:lstStyle/>
          <a:p>
            <a:pPr marL="228600" indent="-228600">
              <a:lnSpc>
                <a:spcPct val="90000"/>
              </a:lnSpc>
            </a:pPr>
            <a:r>
              <a:rPr lang="en-US" sz="1200" b="1" spc="-20" dirty="0">
                <a:solidFill>
                  <a:prstClr val="black"/>
                </a:solidFill>
              </a:rPr>
              <a:t>Factors that affect solar panel efficiency :</a:t>
            </a:r>
            <a:r>
              <a:rPr lang="en-US" sz="1200" spc="-20" dirty="0">
                <a:solidFill>
                  <a:prstClr val="black"/>
                </a:solidFill>
              </a:rPr>
              <a:t>     Photovoltaic cells (solar panels) are a fast growing source of electrical energy.    </a:t>
            </a:r>
            <a:r>
              <a:rPr lang="en-US" sz="1200" spc="-20" dirty="0">
                <a:solidFill>
                  <a:prstClr val="black"/>
                </a:solidFill>
              </a:rPr>
              <a:t>Connect the solar panel to </a:t>
            </a:r>
            <a:r>
              <a:rPr lang="en-US" sz="1200" spc="-20" dirty="0" err="1" smtClean="0">
                <a:solidFill>
                  <a:prstClr val="black"/>
                </a:solidFill>
              </a:rPr>
              <a:t>multimeter</a:t>
            </a:r>
            <a:r>
              <a:rPr lang="en-US" sz="1200" spc="-20" dirty="0" smtClean="0">
                <a:solidFill>
                  <a:prstClr val="black"/>
                </a:solidFill>
              </a:rPr>
              <a:t> and use the sun as </a:t>
            </a:r>
            <a:r>
              <a:rPr lang="en-US" sz="1200" spc="-20" dirty="0">
                <a:solidFill>
                  <a:prstClr val="black"/>
                </a:solidFill>
              </a:rPr>
              <a:t>a light </a:t>
            </a:r>
            <a:r>
              <a:rPr lang="en-US" sz="1200" spc="-20" dirty="0" smtClean="0">
                <a:solidFill>
                  <a:prstClr val="black"/>
                </a:solidFill>
              </a:rPr>
              <a:t>source to </a:t>
            </a:r>
            <a:r>
              <a:rPr lang="en-US" sz="1200" spc="-20" dirty="0">
                <a:solidFill>
                  <a:prstClr val="black"/>
                </a:solidFill>
              </a:rPr>
              <a:t>illuminate the solar panel.  </a:t>
            </a:r>
            <a:r>
              <a:rPr lang="en-US" sz="1200" spc="-20" dirty="0">
                <a:solidFill>
                  <a:prstClr val="black"/>
                </a:solidFill>
              </a:rPr>
              <a:t>Determine the effects of the following conditions on the output of the solar panel.  You can answer the questions on the back of this page or on a separate page.   Indicate the solar panel #.</a:t>
            </a:r>
            <a:endParaRPr lang="en-US" sz="1200" dirty="0">
              <a:solidFill>
                <a:prstClr val="black"/>
              </a:solidFill>
            </a:endParaRPr>
          </a:p>
        </p:txBody>
      </p:sp>
      <p:pic>
        <p:nvPicPr>
          <p:cNvPr id="2050" name="Picture 2" descr="http://www.geekalerts.com/u/mini-dynamo-flash.jpg"/>
          <p:cNvPicPr>
            <a:picLocks noChangeAspect="1" noChangeArrowheads="1"/>
          </p:cNvPicPr>
          <p:nvPr/>
        </p:nvPicPr>
        <p:blipFill>
          <a:blip r:embed="rId4" cstate="print"/>
          <a:srcRect/>
          <a:stretch>
            <a:fillRect/>
          </a:stretch>
        </p:blipFill>
        <p:spPr bwMode="auto">
          <a:xfrm>
            <a:off x="45720" y="484636"/>
            <a:ext cx="1593281" cy="1389884"/>
          </a:xfrm>
          <a:prstGeom prst="rect">
            <a:avLst/>
          </a:prstGeom>
          <a:noFill/>
        </p:spPr>
      </p:pic>
      <p:sp>
        <p:nvSpPr>
          <p:cNvPr id="37" name="TextBox 36"/>
          <p:cNvSpPr txBox="1"/>
          <p:nvPr/>
        </p:nvSpPr>
        <p:spPr>
          <a:xfrm>
            <a:off x="2360224" y="2099343"/>
            <a:ext cx="2006036" cy="2215991"/>
          </a:xfrm>
          <a:prstGeom prst="rect">
            <a:avLst/>
          </a:prstGeom>
          <a:noFill/>
        </p:spPr>
        <p:txBody>
          <a:bodyPr wrap="square" lIns="0" tIns="0" rIns="0" bIns="0" rtlCol="0">
            <a:spAutoFit/>
          </a:bodyPr>
          <a:lstStyle/>
          <a:p>
            <a:pPr marL="228600" indent="-228600">
              <a:lnSpc>
                <a:spcPct val="200000"/>
              </a:lnSpc>
              <a:buFontTx/>
              <a:buAutoNum type="arabicPeriod"/>
              <a:tabLst>
                <a:tab pos="1598613" algn="l"/>
              </a:tabLst>
            </a:pPr>
            <a:r>
              <a:rPr lang="en-US" sz="1200" spc="-20" dirty="0">
                <a:solidFill>
                  <a:prstClr val="black"/>
                </a:solidFill>
              </a:rPr>
              <a:t>Hand crank </a:t>
            </a:r>
          </a:p>
          <a:p>
            <a:pPr marL="228600" indent="-228600">
              <a:lnSpc>
                <a:spcPct val="200000"/>
              </a:lnSpc>
              <a:buFontTx/>
              <a:buAutoNum type="arabicPeriod"/>
              <a:tabLst>
                <a:tab pos="1598613" algn="l"/>
              </a:tabLst>
            </a:pPr>
            <a:r>
              <a:rPr lang="en-US" sz="1200" spc="-20" dirty="0">
                <a:solidFill>
                  <a:prstClr val="black"/>
                </a:solidFill>
              </a:rPr>
              <a:t>Multiplier gears </a:t>
            </a:r>
          </a:p>
          <a:p>
            <a:pPr marL="228600" indent="-228600">
              <a:lnSpc>
                <a:spcPct val="200000"/>
              </a:lnSpc>
              <a:buFontTx/>
              <a:buAutoNum type="arabicPeriod"/>
              <a:tabLst>
                <a:tab pos="1598613" algn="l"/>
              </a:tabLst>
            </a:pPr>
            <a:r>
              <a:rPr lang="en-US" sz="1200" spc="-20" dirty="0">
                <a:solidFill>
                  <a:prstClr val="black"/>
                </a:solidFill>
              </a:rPr>
              <a:t>A/C generator</a:t>
            </a:r>
          </a:p>
          <a:p>
            <a:pPr marL="228600" indent="-228600">
              <a:lnSpc>
                <a:spcPct val="200000"/>
              </a:lnSpc>
              <a:buFontTx/>
              <a:buAutoNum type="arabicPeriod"/>
              <a:tabLst>
                <a:tab pos="1598613" algn="l"/>
              </a:tabLst>
            </a:pPr>
            <a:r>
              <a:rPr lang="en-US" sz="1200" spc="-20" dirty="0">
                <a:solidFill>
                  <a:prstClr val="black"/>
                </a:solidFill>
              </a:rPr>
              <a:t>A/C to DC rectifier </a:t>
            </a:r>
          </a:p>
          <a:p>
            <a:pPr marL="228600" indent="-228600">
              <a:lnSpc>
                <a:spcPct val="200000"/>
              </a:lnSpc>
              <a:buFontTx/>
              <a:buAutoNum type="arabicPeriod"/>
              <a:tabLst>
                <a:tab pos="1598613" algn="l"/>
              </a:tabLst>
            </a:pPr>
            <a:r>
              <a:rPr lang="en-US" sz="1200" spc="-20" dirty="0">
                <a:solidFill>
                  <a:prstClr val="black"/>
                </a:solidFill>
              </a:rPr>
              <a:t>Lithium battery </a:t>
            </a:r>
          </a:p>
          <a:p>
            <a:pPr marL="228600" indent="-228600">
              <a:lnSpc>
                <a:spcPct val="200000"/>
              </a:lnSpc>
              <a:buFontTx/>
              <a:buAutoNum type="arabicPeriod"/>
              <a:tabLst>
                <a:tab pos="1598613" algn="l"/>
              </a:tabLst>
            </a:pPr>
            <a:r>
              <a:rPr lang="en-US" sz="1200" spc="-20" dirty="0">
                <a:solidFill>
                  <a:prstClr val="black"/>
                </a:solidFill>
              </a:rPr>
              <a:t>LED lights</a:t>
            </a:r>
          </a:p>
        </p:txBody>
      </p:sp>
      <p:pic>
        <p:nvPicPr>
          <p:cNvPr id="38" name="Picture 37" descr="HandCrankFlashliteGray.jpg"/>
          <p:cNvPicPr>
            <a:picLocks noChangeAspect="1"/>
          </p:cNvPicPr>
          <p:nvPr/>
        </p:nvPicPr>
        <p:blipFill>
          <a:blip r:embed="rId5" cstate="print"/>
          <a:stretch>
            <a:fillRect/>
          </a:stretch>
        </p:blipFill>
        <p:spPr>
          <a:xfrm>
            <a:off x="57149" y="1906452"/>
            <a:ext cx="2232583" cy="2377440"/>
          </a:xfrm>
          <a:prstGeom prst="rect">
            <a:avLst/>
          </a:prstGeom>
        </p:spPr>
      </p:pic>
      <p:cxnSp>
        <p:nvCxnSpPr>
          <p:cNvPr id="54" name="Straight Connector 53"/>
          <p:cNvCxnSpPr/>
          <p:nvPr/>
        </p:nvCxnSpPr>
        <p:spPr>
          <a:xfrm>
            <a:off x="2969394" y="2492048"/>
            <a:ext cx="1254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969394" y="2857600"/>
            <a:ext cx="1254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969394" y="3223152"/>
            <a:ext cx="1254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969394" y="3588704"/>
            <a:ext cx="1254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969394" y="3954255"/>
            <a:ext cx="1254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304346" y="5966395"/>
            <a:ext cx="5205122" cy="332399"/>
          </a:xfrm>
          <a:prstGeom prst="rect">
            <a:avLst/>
          </a:prstGeom>
          <a:noFill/>
        </p:spPr>
        <p:txBody>
          <a:bodyPr wrap="square" lIns="0" tIns="0" rIns="0" bIns="0" rtlCol="0">
            <a:spAutoFit/>
          </a:bodyPr>
          <a:lstStyle/>
          <a:p>
            <a:pPr marL="228600" indent="-228600">
              <a:lnSpc>
                <a:spcPct val="90000"/>
              </a:lnSpc>
            </a:pPr>
            <a:r>
              <a:rPr lang="en-US" sz="1200" b="1" spc="-20" dirty="0">
                <a:solidFill>
                  <a:prstClr val="black"/>
                </a:solidFill>
              </a:rPr>
              <a:t>2) Angle of Incidence:    </a:t>
            </a:r>
            <a:r>
              <a:rPr lang="en-US" sz="1200" spc="-20" dirty="0">
                <a:solidFill>
                  <a:prstClr val="black"/>
                </a:solidFill>
              </a:rPr>
              <a:t>What happens  if the solar panel is not perpendicular to the incoming light? </a:t>
            </a:r>
            <a:endParaRPr lang="en-US" sz="1200" dirty="0">
              <a:solidFill>
                <a:prstClr val="black"/>
              </a:solidFill>
            </a:endParaRPr>
          </a:p>
        </p:txBody>
      </p:sp>
      <p:sp>
        <p:nvSpPr>
          <p:cNvPr id="101" name="TextBox 100"/>
          <p:cNvSpPr txBox="1"/>
          <p:nvPr/>
        </p:nvSpPr>
        <p:spPr>
          <a:xfrm>
            <a:off x="63608" y="6834398"/>
            <a:ext cx="6742706" cy="332399"/>
          </a:xfrm>
          <a:prstGeom prst="rect">
            <a:avLst/>
          </a:prstGeom>
          <a:noFill/>
        </p:spPr>
        <p:txBody>
          <a:bodyPr wrap="square" lIns="0" tIns="0" rIns="0" bIns="0" rtlCol="0">
            <a:spAutoFit/>
          </a:bodyPr>
          <a:lstStyle/>
          <a:p>
            <a:pPr marL="228600" indent="-228600">
              <a:lnSpc>
                <a:spcPct val="90000"/>
              </a:lnSpc>
            </a:pPr>
            <a:r>
              <a:rPr lang="en-US" sz="1200" b="1" spc="-20" dirty="0">
                <a:solidFill>
                  <a:prstClr val="black"/>
                </a:solidFill>
              </a:rPr>
              <a:t>3)   Effect of a shadow:    </a:t>
            </a:r>
            <a:r>
              <a:rPr lang="en-US" sz="1200" spc="-20" dirty="0">
                <a:solidFill>
                  <a:prstClr val="black"/>
                </a:solidFill>
              </a:rPr>
              <a:t>Some types of solar panels are more negatively affected by shadows (like from a tree).  Try shading about ¼ of the panel and see how the energy output is affected.  </a:t>
            </a:r>
            <a:endParaRPr lang="en-US" sz="1200" dirty="0">
              <a:solidFill>
                <a:prstClr val="black"/>
              </a:solidFill>
            </a:endParaRPr>
          </a:p>
        </p:txBody>
      </p:sp>
      <p:sp>
        <p:nvSpPr>
          <p:cNvPr id="102" name="TextBox 101"/>
          <p:cNvSpPr txBox="1"/>
          <p:nvPr/>
        </p:nvSpPr>
        <p:spPr>
          <a:xfrm>
            <a:off x="79510" y="7750123"/>
            <a:ext cx="6551878" cy="332399"/>
          </a:xfrm>
          <a:prstGeom prst="rect">
            <a:avLst/>
          </a:prstGeom>
          <a:noFill/>
        </p:spPr>
        <p:txBody>
          <a:bodyPr wrap="square" lIns="0" tIns="0" rIns="0" bIns="0" rtlCol="0">
            <a:spAutoFit/>
          </a:bodyPr>
          <a:lstStyle/>
          <a:p>
            <a:pPr marL="228600" indent="-228600">
              <a:lnSpc>
                <a:spcPct val="90000"/>
              </a:lnSpc>
            </a:pPr>
            <a:r>
              <a:rPr lang="en-US" sz="1200" b="1" spc="-20" dirty="0">
                <a:solidFill>
                  <a:prstClr val="black"/>
                </a:solidFill>
              </a:rPr>
              <a:t>4)   Effect of temperature:    </a:t>
            </a:r>
            <a:r>
              <a:rPr lang="en-US" sz="1200" spc="-20" dirty="0">
                <a:solidFill>
                  <a:prstClr val="black"/>
                </a:solidFill>
              </a:rPr>
              <a:t>Solar panels are less efficient at higher temperatures.    Try using ice or an air duster to lower the temperature of the solar panel.   </a:t>
            </a:r>
            <a:r>
              <a:rPr lang="en-US" sz="1200" spc="-20" dirty="0">
                <a:solidFill>
                  <a:prstClr val="black"/>
                </a:solidFill>
              </a:rPr>
              <a:t>What effect did you see.  </a:t>
            </a:r>
            <a:endParaRPr lang="en-US" sz="1200" dirty="0">
              <a:solidFill>
                <a:prstClr val="black"/>
              </a:solidFill>
            </a:endParaRPr>
          </a:p>
        </p:txBody>
      </p:sp>
      <p:cxnSp>
        <p:nvCxnSpPr>
          <p:cNvPr id="33" name="Straight Arrow Connector 32"/>
          <p:cNvCxnSpPr/>
          <p:nvPr/>
        </p:nvCxnSpPr>
        <p:spPr>
          <a:xfrm>
            <a:off x="2945330" y="2406316"/>
            <a:ext cx="0" cy="2286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45330" y="2769268"/>
            <a:ext cx="0" cy="2286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45330" y="3132220"/>
            <a:ext cx="0" cy="2286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945330" y="3495172"/>
            <a:ext cx="0" cy="2286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945330" y="3858123"/>
            <a:ext cx="0" cy="2286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870960" y="2198049"/>
            <a:ext cx="294198" cy="2941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3870960" y="2563192"/>
            <a:ext cx="294198" cy="2941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3870960" y="2931248"/>
            <a:ext cx="294198" cy="2941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3870960" y="3293518"/>
            <a:ext cx="294198" cy="2941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870960" y="3661797"/>
            <a:ext cx="294198" cy="2941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Thermometer.jpg"/>
          <p:cNvPicPr>
            <a:picLocks/>
          </p:cNvPicPr>
          <p:nvPr/>
        </p:nvPicPr>
        <p:blipFill>
          <a:blip r:embed="rId3" cstate="print">
            <a:clrChange>
              <a:clrFrom>
                <a:srgbClr val="FDFDFD"/>
              </a:clrFrom>
              <a:clrTo>
                <a:srgbClr val="FDFDFD">
                  <a:alpha val="0"/>
                </a:srgbClr>
              </a:clrTo>
            </a:clrChange>
            <a:grayscl/>
          </a:blip>
          <a:stretch>
            <a:fillRect/>
          </a:stretch>
        </p:blipFill>
        <p:spPr>
          <a:xfrm>
            <a:off x="6152804" y="2694774"/>
            <a:ext cx="85957" cy="1280160"/>
          </a:xfrm>
          <a:prstGeom prst="rect">
            <a:avLst/>
          </a:prstGeom>
          <a:effectLst>
            <a:outerShdw blurRad="50800" dist="38100" dir="2700000" algn="tl" rotWithShape="0">
              <a:prstClr val="black">
                <a:alpha val="40000"/>
              </a:prstClr>
            </a:outerShdw>
          </a:effectLst>
        </p:spPr>
      </p:pic>
      <p:sp>
        <p:nvSpPr>
          <p:cNvPr id="32" name="Hexagon 31"/>
          <p:cNvSpPr/>
          <p:nvPr/>
        </p:nvSpPr>
        <p:spPr>
          <a:xfrm>
            <a:off x="75688" y="57534"/>
            <a:ext cx="6720840" cy="32004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35" name="TextBox 34"/>
          <p:cNvSpPr txBox="1"/>
          <p:nvPr/>
        </p:nvSpPr>
        <p:spPr>
          <a:xfrm>
            <a:off x="126515" y="63666"/>
            <a:ext cx="6619187"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8: Energy: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Waste Energy</a:t>
            </a:r>
            <a:endParaRPr lang="en-US" sz="1400" baseline="-25000" dirty="0">
              <a:solidFill>
                <a:prstClr val="black"/>
              </a:solidFill>
              <a:latin typeface="Arial" pitchFamily="34" charset="0"/>
              <a:cs typeface="Arial" pitchFamily="34" charset="0"/>
            </a:endParaRPr>
          </a:p>
        </p:txBody>
      </p:sp>
      <p:sp>
        <p:nvSpPr>
          <p:cNvPr id="40" name="TextBox 39"/>
          <p:cNvSpPr txBox="1"/>
          <p:nvPr/>
        </p:nvSpPr>
        <p:spPr>
          <a:xfrm>
            <a:off x="3160295" y="488328"/>
            <a:ext cx="3367728" cy="1828193"/>
          </a:xfrm>
          <a:prstGeom prst="rect">
            <a:avLst/>
          </a:prstGeom>
          <a:noFill/>
        </p:spPr>
        <p:txBody>
          <a:bodyPr wrap="square" lIns="0" tIns="0" rIns="0" bIns="0" rtlCol="0">
            <a:spAutoFit/>
          </a:bodyPr>
          <a:lstStyle/>
          <a:p>
            <a:pPr>
              <a:lnSpc>
                <a:spcPct val="90000"/>
              </a:lnSpc>
            </a:pPr>
            <a:r>
              <a:rPr lang="en-US" sz="1200" b="1" spc="-20" dirty="0">
                <a:solidFill>
                  <a:prstClr val="black"/>
                </a:solidFill>
              </a:rPr>
              <a:t>Electric Cooling Fan:</a:t>
            </a:r>
            <a:r>
              <a:rPr lang="en-US" sz="1200" spc="-20" dirty="0">
                <a:solidFill>
                  <a:prstClr val="black"/>
                </a:solidFill>
              </a:rPr>
              <a:t>     Being here in Arizona, we are very appreciative of cooling fans.   From our experience we think fans are cooling the air, but they are  actually heating the air.   They feel like they are cooling us because the air blowing over our sweaty skin will accelerate the evaporation of the sweat.  When water (sweat) evaporates, it needs to absorb energy.  When it does, it cools the area around it.   Even if the skin is not sweaty, there is a layer of warm air sitting right next to the skin.  The fan blows that warm air away replacing it with cooler room temperature air.</a:t>
            </a:r>
          </a:p>
        </p:txBody>
      </p:sp>
      <p:sp>
        <p:nvSpPr>
          <p:cNvPr id="100" name="TextBox 99"/>
          <p:cNvSpPr txBox="1"/>
          <p:nvPr/>
        </p:nvSpPr>
        <p:spPr>
          <a:xfrm>
            <a:off x="169902" y="4549377"/>
            <a:ext cx="6325649" cy="775597"/>
          </a:xfrm>
          <a:prstGeom prst="rect">
            <a:avLst/>
          </a:prstGeom>
          <a:noFill/>
        </p:spPr>
        <p:txBody>
          <a:bodyPr wrap="square" lIns="0" tIns="0" rIns="0" bIns="0" rtlCol="0">
            <a:spAutoFit/>
          </a:bodyPr>
          <a:lstStyle/>
          <a:p>
            <a:pPr>
              <a:lnSpc>
                <a:spcPct val="90000"/>
              </a:lnSpc>
            </a:pPr>
            <a:r>
              <a:rPr lang="en-US" sz="1400" spc="-20" dirty="0">
                <a:solidFill>
                  <a:prstClr val="black"/>
                </a:solidFill>
              </a:rPr>
              <a:t>Except for heaters ,which are supposed to produce heat, about everything else we use also produces heat even when it’s not suppose to create heat.    For example, all electronic devices (TVs, computers, </a:t>
            </a:r>
            <a:r>
              <a:rPr lang="en-US" sz="1400" spc="-20" dirty="0" err="1">
                <a:solidFill>
                  <a:prstClr val="black"/>
                </a:solidFill>
              </a:rPr>
              <a:t>cellphones</a:t>
            </a:r>
            <a:r>
              <a:rPr lang="en-US" sz="1400" spc="-20" dirty="0">
                <a:solidFill>
                  <a:prstClr val="black"/>
                </a:solidFill>
              </a:rPr>
              <a:t>, etc.) create heat as a by-product of electrical current.   Only superconductors can carry electrical current and not produce heat.</a:t>
            </a:r>
            <a:endParaRPr lang="en-US" sz="1400" dirty="0">
              <a:solidFill>
                <a:prstClr val="black"/>
              </a:solidFill>
            </a:endParaRPr>
          </a:p>
        </p:txBody>
      </p:sp>
      <p:sp>
        <p:nvSpPr>
          <p:cNvPr id="101" name="TextBox 100"/>
          <p:cNvSpPr txBox="1"/>
          <p:nvPr/>
        </p:nvSpPr>
        <p:spPr>
          <a:xfrm>
            <a:off x="126383" y="5508615"/>
            <a:ext cx="5198719" cy="1357295"/>
          </a:xfrm>
          <a:prstGeom prst="rect">
            <a:avLst/>
          </a:prstGeom>
          <a:noFill/>
        </p:spPr>
        <p:txBody>
          <a:bodyPr wrap="square" lIns="0" tIns="0" rIns="0" bIns="0" rtlCol="0">
            <a:spAutoFit/>
          </a:bodyPr>
          <a:lstStyle/>
          <a:p>
            <a:pPr marL="228600" indent="-228600">
              <a:lnSpc>
                <a:spcPct val="90000"/>
              </a:lnSpc>
            </a:pPr>
            <a:r>
              <a:rPr lang="en-US" sz="1400" b="1" spc="-20" dirty="0">
                <a:solidFill>
                  <a:prstClr val="black"/>
                </a:solidFill>
              </a:rPr>
              <a:t>5)   What’s hot or warmer than room temperature?:    </a:t>
            </a:r>
            <a:r>
              <a:rPr lang="en-US" sz="1400" spc="-20" dirty="0">
                <a:solidFill>
                  <a:prstClr val="black"/>
                </a:solidFill>
              </a:rPr>
              <a:t>Waste heat can be found by looking for devices that are warmer than room temperature.  Use the infrared thermometer to check devices around the lab to see if they are warmer than room temperature.    Transformers and light bulbs are two usual waste heat creators.    List what you found that was producing waste heat below or on back of this page (or on a separate sheet of paper).</a:t>
            </a:r>
            <a:endParaRPr lang="en-US" sz="1400" dirty="0">
              <a:solidFill>
                <a:prstClr val="black"/>
              </a:solidFill>
            </a:endParaRPr>
          </a:p>
        </p:txBody>
      </p:sp>
      <p:pic>
        <p:nvPicPr>
          <p:cNvPr id="97284" name="Picture 4" descr="http://demandware.edgesuite.net/aaor_prd/on/demandware.static/-/Sites-SleepTrain-Library/default/dw0fb17499/images/Landing/beatTheHeat2014/fan.jpg"/>
          <p:cNvPicPr>
            <a:picLocks noChangeAspect="1" noChangeArrowheads="1"/>
          </p:cNvPicPr>
          <p:nvPr/>
        </p:nvPicPr>
        <p:blipFill>
          <a:blip r:embed="rId4" cstate="print"/>
          <a:srcRect/>
          <a:stretch>
            <a:fillRect/>
          </a:stretch>
        </p:blipFill>
        <p:spPr bwMode="auto">
          <a:xfrm>
            <a:off x="0" y="476730"/>
            <a:ext cx="3080084" cy="1854822"/>
          </a:xfrm>
          <a:prstGeom prst="rect">
            <a:avLst/>
          </a:prstGeom>
          <a:noFill/>
        </p:spPr>
      </p:pic>
      <p:sp>
        <p:nvSpPr>
          <p:cNvPr id="33" name="TextBox 32"/>
          <p:cNvSpPr txBox="1"/>
          <p:nvPr/>
        </p:nvSpPr>
        <p:spPr>
          <a:xfrm>
            <a:off x="143123" y="2366165"/>
            <a:ext cx="6321287" cy="553998"/>
          </a:xfrm>
          <a:prstGeom prst="rect">
            <a:avLst/>
          </a:prstGeom>
          <a:noFill/>
        </p:spPr>
        <p:txBody>
          <a:bodyPr wrap="square" lIns="0" tIns="0" rIns="0" bIns="0" rtlCol="0">
            <a:spAutoFit/>
          </a:bodyPr>
          <a:lstStyle/>
          <a:p>
            <a:pPr>
              <a:lnSpc>
                <a:spcPct val="150000"/>
              </a:lnSpc>
            </a:pPr>
            <a:r>
              <a:rPr lang="en-US" sz="1200" b="1" spc="-20" dirty="0">
                <a:solidFill>
                  <a:prstClr val="black"/>
                </a:solidFill>
              </a:rPr>
              <a:t>1) Does a fan cool the air?:</a:t>
            </a:r>
            <a:r>
              <a:rPr lang="en-US" sz="1200" spc="-20" dirty="0">
                <a:solidFill>
                  <a:prstClr val="black"/>
                </a:solidFill>
              </a:rPr>
              <a:t>  Take a reading of the air temperature </a:t>
            </a:r>
            <a:r>
              <a:rPr lang="en-US" sz="1200" b="1" spc="-20" dirty="0">
                <a:solidFill>
                  <a:prstClr val="black"/>
                </a:solidFill>
              </a:rPr>
              <a:t>before</a:t>
            </a:r>
            <a:r>
              <a:rPr lang="en-US" sz="1200" spc="-20" dirty="0">
                <a:solidFill>
                  <a:prstClr val="black"/>
                </a:solidFill>
              </a:rPr>
              <a:t> the fan is turned on.  _________</a:t>
            </a:r>
          </a:p>
          <a:p>
            <a:pPr>
              <a:lnSpc>
                <a:spcPct val="150000"/>
              </a:lnSpc>
            </a:pPr>
            <a:r>
              <a:rPr lang="en-US" sz="1200" b="1" spc="-20" dirty="0">
                <a:solidFill>
                  <a:prstClr val="black"/>
                </a:solidFill>
              </a:rPr>
              <a:t>2)</a:t>
            </a:r>
            <a:r>
              <a:rPr lang="en-US" sz="1200" spc="-20" dirty="0">
                <a:solidFill>
                  <a:prstClr val="black"/>
                </a:solidFill>
              </a:rPr>
              <a:t> Now turn the fan on and wait a couple of minutes.   What is the temperature now?  __________</a:t>
            </a:r>
          </a:p>
        </p:txBody>
      </p:sp>
      <p:pic>
        <p:nvPicPr>
          <p:cNvPr id="34" name="Picture 33" descr="Thermometer.jpg"/>
          <p:cNvPicPr>
            <a:picLocks noChangeAspect="1"/>
          </p:cNvPicPr>
          <p:nvPr/>
        </p:nvPicPr>
        <p:blipFill>
          <a:blip r:embed="rId5" cstate="print">
            <a:clrChange>
              <a:clrFrom>
                <a:srgbClr val="FDFDFD"/>
              </a:clrFrom>
              <a:clrTo>
                <a:srgbClr val="FDFDFD">
                  <a:alpha val="0"/>
                </a:srgbClr>
              </a:clrTo>
            </a:clrChange>
          </a:blip>
          <a:stretch>
            <a:fillRect/>
          </a:stretch>
        </p:blipFill>
        <p:spPr>
          <a:xfrm>
            <a:off x="6456459" y="453224"/>
            <a:ext cx="274320" cy="5208963"/>
          </a:xfrm>
          <a:prstGeom prst="rect">
            <a:avLst/>
          </a:prstGeom>
          <a:effectLst>
            <a:outerShdw blurRad="50800" dist="38100" dir="2700000" algn="tl" rotWithShape="0">
              <a:prstClr val="black">
                <a:alpha val="40000"/>
              </a:prstClr>
            </a:outerShdw>
          </a:effectLst>
        </p:spPr>
      </p:pic>
      <p:sp>
        <p:nvSpPr>
          <p:cNvPr id="39" name="TextBox 38"/>
          <p:cNvSpPr txBox="1"/>
          <p:nvPr/>
        </p:nvSpPr>
        <p:spPr>
          <a:xfrm>
            <a:off x="160768" y="3001991"/>
            <a:ext cx="4860411" cy="1384995"/>
          </a:xfrm>
          <a:prstGeom prst="rect">
            <a:avLst/>
          </a:prstGeom>
          <a:noFill/>
        </p:spPr>
        <p:txBody>
          <a:bodyPr wrap="square" lIns="0" tIns="0" rIns="0" bIns="0" rtlCol="0">
            <a:spAutoFit/>
          </a:bodyPr>
          <a:lstStyle/>
          <a:p>
            <a:pPr>
              <a:lnSpc>
                <a:spcPct val="125000"/>
              </a:lnSpc>
            </a:pPr>
            <a:r>
              <a:rPr lang="en-US" sz="1200" b="1" spc="-20" dirty="0">
                <a:solidFill>
                  <a:prstClr val="black"/>
                </a:solidFill>
              </a:rPr>
              <a:t>Fan produces waste heat:</a:t>
            </a:r>
            <a:r>
              <a:rPr lang="en-US" sz="1200" spc="-20" dirty="0">
                <a:solidFill>
                  <a:prstClr val="black"/>
                </a:solidFill>
              </a:rPr>
              <a:t>     One way to prove that a fan actually heats the air is to place it in a closed box.   Place a fan into a box and insert the thermometer.   Don’t let the thermometer hit a fan blade.   </a:t>
            </a:r>
            <a:r>
              <a:rPr lang="en-US" sz="1200" b="1" spc="-20" dirty="0">
                <a:solidFill>
                  <a:prstClr val="black"/>
                </a:solidFill>
              </a:rPr>
              <a:t>3) </a:t>
            </a:r>
            <a:r>
              <a:rPr lang="en-US" sz="1200" spc="-20" dirty="0">
                <a:solidFill>
                  <a:prstClr val="black"/>
                </a:solidFill>
              </a:rPr>
              <a:t>What is the initial temperature?  _____________</a:t>
            </a:r>
            <a:br>
              <a:rPr lang="en-US" sz="1200" spc="-20" dirty="0">
                <a:solidFill>
                  <a:prstClr val="black"/>
                </a:solidFill>
              </a:rPr>
            </a:br>
            <a:r>
              <a:rPr lang="en-US" sz="1200" spc="-20" dirty="0">
                <a:solidFill>
                  <a:prstClr val="black"/>
                </a:solidFill>
              </a:rPr>
              <a:t>Now turn on the fan and keep the box closed.   </a:t>
            </a:r>
            <a:r>
              <a:rPr lang="en-US" sz="1200" b="1" spc="-20" dirty="0">
                <a:solidFill>
                  <a:prstClr val="black"/>
                </a:solidFill>
              </a:rPr>
              <a:t>4) </a:t>
            </a:r>
            <a:r>
              <a:rPr lang="en-US" sz="1200" spc="-20" dirty="0">
                <a:solidFill>
                  <a:prstClr val="black"/>
                </a:solidFill>
              </a:rPr>
              <a:t>Wait about 10 minutes and check the temperature again:  ____________</a:t>
            </a:r>
          </a:p>
        </p:txBody>
      </p:sp>
      <p:pic>
        <p:nvPicPr>
          <p:cNvPr id="97286" name="Picture 6" descr="http://www.parallelrentals.com/media/catalog/product/cache/1/image/650x650/9df78eab33525d08d6e5fb8d27136e95/d/e/desktop_fan.jpg"/>
          <p:cNvPicPr>
            <a:picLocks noChangeAspect="1" noChangeArrowheads="1"/>
          </p:cNvPicPr>
          <p:nvPr/>
        </p:nvPicPr>
        <p:blipFill>
          <a:blip r:embed="rId6" cstate="print">
            <a:grayscl/>
          </a:blip>
          <a:srcRect/>
          <a:stretch>
            <a:fillRect/>
          </a:stretch>
        </p:blipFill>
        <p:spPr bwMode="auto">
          <a:xfrm>
            <a:off x="5271030" y="3106700"/>
            <a:ext cx="890546" cy="1160060"/>
          </a:xfrm>
          <a:prstGeom prst="rect">
            <a:avLst/>
          </a:prstGeom>
          <a:noFill/>
        </p:spPr>
      </p:pic>
      <p:sp>
        <p:nvSpPr>
          <p:cNvPr id="42" name="Cube 41"/>
          <p:cNvSpPr/>
          <p:nvPr/>
        </p:nvSpPr>
        <p:spPr>
          <a:xfrm>
            <a:off x="5104052" y="3019236"/>
            <a:ext cx="1351722" cy="1351722"/>
          </a:xfrm>
          <a:prstGeom prst="cube">
            <a:avLst/>
          </a:prstGeom>
          <a:solidFill>
            <a:srgbClr val="CFCFCF">
              <a:alpha val="4745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7" name="Picture 29" descr="E:\ChemistryLand\CHM107LLhybrid\2. Measurement\InfraredThermometer2 copy.tif"/>
          <p:cNvPicPr>
            <a:picLocks noChangeAspect="1" noChangeArrowheads="1"/>
          </p:cNvPicPr>
          <p:nvPr/>
        </p:nvPicPr>
        <p:blipFill>
          <a:blip r:embed="rId7" cstate="print"/>
          <a:srcRect/>
          <a:stretch>
            <a:fillRect/>
          </a:stretch>
        </p:blipFill>
        <p:spPr bwMode="auto">
          <a:xfrm>
            <a:off x="5339926" y="5517563"/>
            <a:ext cx="1109030" cy="1712064"/>
          </a:xfrm>
          <a:prstGeom prst="rect">
            <a:avLst/>
          </a:prstGeom>
          <a:noFill/>
        </p:spPr>
      </p:pic>
      <p:pic>
        <p:nvPicPr>
          <p:cNvPr id="48" name="Picture 47" descr="Thermometer.jpg"/>
          <p:cNvPicPr>
            <a:picLocks/>
          </p:cNvPicPr>
          <p:nvPr/>
        </p:nvPicPr>
        <p:blipFill>
          <a:blip r:embed="rId8" cstate="print">
            <a:clrChange>
              <a:clrFrom>
                <a:srgbClr val="FDFDFD"/>
              </a:clrFrom>
              <a:clrTo>
                <a:srgbClr val="FDFDFD">
                  <a:alpha val="0"/>
                </a:srgbClr>
              </a:clrTo>
            </a:clrChange>
          </a:blip>
          <a:srcRect/>
          <a:stretch>
            <a:fillRect/>
          </a:stretch>
        </p:blipFill>
        <p:spPr>
          <a:xfrm>
            <a:off x="6147842" y="2702572"/>
            <a:ext cx="63394" cy="568003"/>
          </a:xfrm>
          <a:prstGeom prst="rect">
            <a:avLst/>
          </a:prstGeom>
          <a:effectLst>
            <a:outerShdw blurRad="50800" dist="38100" dir="2700000" algn="tl" rotWithShape="0">
              <a:prstClr val="black">
                <a:alpha val="40000"/>
              </a:prstClr>
            </a:outerShdw>
          </a:effectLst>
        </p:spPr>
      </p:pic>
      <p:cxnSp>
        <p:nvCxnSpPr>
          <p:cNvPr id="46" name="Straight Connector 45"/>
          <p:cNvCxnSpPr/>
          <p:nvPr/>
        </p:nvCxnSpPr>
        <p:spPr>
          <a:xfrm flipH="1">
            <a:off x="6127569" y="3045627"/>
            <a:ext cx="302150" cy="302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ction Button: Home 49">
            <a:hlinkClick r:id="" action="ppaction://noaction" highlightClick="1"/>
          </p:cNvPr>
          <p:cNvSpPr/>
          <p:nvPr/>
        </p:nvSpPr>
        <p:spPr>
          <a:xfrm>
            <a:off x="238836" y="8420669"/>
            <a:ext cx="566382" cy="607326"/>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881861" y="8413969"/>
            <a:ext cx="5866958" cy="387798"/>
          </a:xfrm>
          <a:prstGeom prst="rect">
            <a:avLst/>
          </a:prstGeom>
          <a:noFill/>
        </p:spPr>
        <p:txBody>
          <a:bodyPr wrap="square" lIns="0" tIns="0" rIns="0" bIns="0" rtlCol="0">
            <a:spAutoFit/>
          </a:bodyPr>
          <a:lstStyle/>
          <a:p>
            <a:pPr>
              <a:lnSpc>
                <a:spcPct val="90000"/>
              </a:lnSpc>
            </a:pPr>
            <a:r>
              <a:rPr lang="en-US" sz="1400" b="1" spc="-20" dirty="0">
                <a:solidFill>
                  <a:prstClr val="black"/>
                </a:solidFill>
              </a:rPr>
              <a:t>Items to take home:</a:t>
            </a:r>
            <a:r>
              <a:rPr lang="en-US" sz="1400" spc="-20" dirty="0">
                <a:solidFill>
                  <a:prstClr val="black"/>
                </a:solidFill>
              </a:rPr>
              <a:t>   Spectroscope, thermometer, 100 mL graduated cylinder.  Item needed at home:  A blender.    See online manual for details.</a:t>
            </a:r>
            <a:endParaRPr lang="en-US" sz="1400" dirty="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3600</TotalTime>
  <Words>3378</Words>
  <Application>Microsoft Office PowerPoint</Application>
  <PresentationFormat>On-screen Show (4:3)</PresentationFormat>
  <Paragraphs>92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Costello</dc:creator>
  <cp:lastModifiedBy>Ken Costello</cp:lastModifiedBy>
  <cp:revision>3</cp:revision>
  <dcterms:created xsi:type="dcterms:W3CDTF">2016-04-15T17:18:16Z</dcterms:created>
  <dcterms:modified xsi:type="dcterms:W3CDTF">2016-04-18T05:18:37Z</dcterms:modified>
</cp:coreProperties>
</file>